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82" r:id="rId5"/>
    <p:sldId id="384" r:id="rId6"/>
    <p:sldId id="380" r:id="rId7"/>
    <p:sldId id="376" r:id="rId8"/>
    <p:sldId id="375" r:id="rId9"/>
    <p:sldId id="369" r:id="rId10"/>
    <p:sldId id="374" r:id="rId11"/>
    <p:sldId id="379" r:id="rId12"/>
    <p:sldId id="388" r:id="rId13"/>
    <p:sldId id="387" r:id="rId14"/>
    <p:sldId id="389" r:id="rId15"/>
    <p:sldId id="343" r:id="rId16"/>
    <p:sldId id="344" r:id="rId17"/>
    <p:sldId id="345" r:id="rId18"/>
    <p:sldId id="35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-35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45BDB-0F96-437F-829E-BF50A6572B9D}" type="datetimeFigureOut">
              <a:rPr lang="en-IN" smtClean="0"/>
              <a:pPr/>
              <a:t>01-02-2021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DBFFB-484E-4103-A5FC-6D75AEBF8D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49639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49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  <a:endParaRPr lang="en-US"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www.dexterityindia.com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07F6D-4B0E-4951-9E34-50725B1B15B9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DBDC-1A5E-40CE-9F31-3E19EFAC46EA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6117-37CC-4302-880C-016B740ABE87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80DD-DA90-40F3-8351-C5E497A3A4B2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EFE0D-D05B-4B20-9130-72B8B88EF2CC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9E758-BBAD-48A9-BD38-7839B4C8D3A5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AF3C-84E0-442E-93AF-77CBA44CF3C4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59CC-761E-44B8-822E-690CE25231FA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8257657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5168935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2080213" y="1836610"/>
            <a:ext cx="1895570" cy="1895076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2493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98788" y="0"/>
            <a:ext cx="4332109" cy="7106249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7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F184-49F0-40C5-B19B-DC921F1ED26E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>
            <a:spLocks noGrp="1"/>
          </p:cNvSpPr>
          <p:nvPr>
            <p:ph type="pic" idx="2"/>
          </p:nvPr>
        </p:nvSpPr>
        <p:spPr>
          <a:xfrm>
            <a:off x="962891" y="3429000"/>
            <a:ext cx="3366655" cy="297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>
            <a:spLocks noGrp="1"/>
          </p:cNvSpPr>
          <p:nvPr>
            <p:ph type="pic" idx="3"/>
          </p:nvPr>
        </p:nvSpPr>
        <p:spPr>
          <a:xfrm>
            <a:off x="4468092" y="3429000"/>
            <a:ext cx="6788727" cy="297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FOOTER">
  <p:cSld name="NO FOO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49D4-96AD-4A2C-815E-DB39E2E26624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F726-FF18-49B6-AE79-4512B88B7951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937C-25FA-4069-B1BA-E2B4834F7979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5926-FBAC-4361-8027-8CDC9D1B1F92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1671-C79A-4BDC-AEA4-11AEDAC474AF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5D8F-B91A-4E2D-AAA5-A5664DC57A00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8634-CA6C-4053-B652-D0174DF1A2C0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biLevel thresh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9142F-A494-4483-8D3B-ECA9247D48C1}" type="datetime1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www.dexterityindia.com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jpe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mailto:contact@dexterityindia.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mailto:dmjoshi@dexterityindia.in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mailto:solutions@dexterityindia.in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8.png"/><Relationship Id="rId4" Type="http://schemas.openxmlformats.org/officeDocument/2006/relationships/hyperlink" Target="mailto:dmjoshi@dexterityindia.in" TargetMode="Externa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15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494184" y="3518318"/>
            <a:ext cx="5221109" cy="1061829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/>
            <a:r>
              <a:rPr lang="en-US" sz="3300" b="1" spc="300" dirty="0" smtClean="0">
                <a:latin typeface="Montserrat" charset="0"/>
                <a:ea typeface="Montserrat" charset="0"/>
                <a:cs typeface="Montserrat" charset="0"/>
              </a:rPr>
              <a:t>DEXTERITY TECHSYS</a:t>
            </a:r>
          </a:p>
          <a:p>
            <a:pPr algn="ctr"/>
            <a:r>
              <a:rPr lang="en-US" sz="3300" b="1" spc="300" dirty="0" smtClean="0">
                <a:latin typeface="Montserrat" charset="0"/>
                <a:ea typeface="Montserrat" charset="0"/>
                <a:cs typeface="Montserrat" charset="0"/>
              </a:rPr>
              <a:t>Private Limited</a:t>
            </a:r>
            <a:endParaRPr lang="en-US" sz="4800" b="1" spc="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5913" y="4617514"/>
            <a:ext cx="4829175" cy="329386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u="sng" spc="150" dirty="0" smtClean="0">
                <a:solidFill>
                  <a:srgbClr val="C00000"/>
                </a:solidFill>
                <a:latin typeface="Montserrat Light" charset="0"/>
                <a:ea typeface="Montserrat Light" charset="0"/>
                <a:cs typeface="Montserrat Light" charset="0"/>
              </a:rPr>
              <a:t>“Driving the Skills for Innovative Solutions”</a:t>
            </a:r>
            <a:endParaRPr lang="en-US" sz="1400" b="1" u="sng" spc="150" dirty="0">
              <a:solidFill>
                <a:srgbClr val="C00000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40" name="Picture 39" descr="Dexterity - Transperant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41" y="2722649"/>
            <a:ext cx="811611" cy="7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7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883525" y="371857"/>
            <a:ext cx="4430059" cy="634533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Solutions from </a:t>
            </a:r>
            <a:r>
              <a:rPr lang="en-US" sz="3600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Marg</a:t>
            </a:r>
            <a:endParaRPr lang="en-US" sz="33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8266" y="1778242"/>
            <a:ext cx="1023678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HR Expert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7542978" y="2080641"/>
            <a:ext cx="3816840" cy="99928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IN" sz="1400" dirty="0" smtClean="0">
                <a:solidFill>
                  <a:schemeClr val="tx1"/>
                </a:solidFill>
              </a:rPr>
              <a:t>A revolutionary payroll software by Marg</a:t>
            </a:r>
          </a:p>
          <a:p>
            <a:pPr algn="l">
              <a:lnSpc>
                <a:spcPts val="2150"/>
              </a:lnSpc>
            </a:pPr>
            <a:r>
              <a:rPr lang="en-IN" sz="1400" dirty="0" smtClean="0">
                <a:solidFill>
                  <a:schemeClr val="tx1"/>
                </a:solidFill>
              </a:rPr>
              <a:t>Easily manage employees’ attendance, salary and payroll functions</a:t>
            </a:r>
            <a:endParaRPr lang="en-US" sz="14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98265" y="3067781"/>
            <a:ext cx="1959832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Automobile Industry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7542978" y="3370179"/>
            <a:ext cx="3816840" cy="99928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Solution for Transport Industry</a:t>
            </a:r>
          </a:p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Tracks each LR and its billing and related reporting</a:t>
            </a:r>
            <a:endParaRPr lang="en-US" sz="14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31583" y="4380765"/>
            <a:ext cx="1695336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Garment Industry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1776296" y="4683164"/>
            <a:ext cx="3816840" cy="149076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IN" sz="1400" dirty="0" smtClean="0">
                <a:solidFill>
                  <a:schemeClr val="tx1"/>
                </a:solidFill>
                <a:latin typeface="Montserrat Light"/>
              </a:rPr>
              <a:t>Manage inventory levels, get rid of over/under stock, alerts for non moving items, supplier wise best deals, discount &amp; scheme management along with 1000’s of reports to run your Garment business wisely.</a:t>
            </a:r>
            <a:endParaRPr lang="en-US" sz="1400" dirty="0">
              <a:solidFill>
                <a:schemeClr val="tx1"/>
              </a:solidFill>
              <a:latin typeface="Montserrat Light"/>
              <a:ea typeface="Montserrat Light" charset="0"/>
              <a:cs typeface="Montserrat Light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31583" y="1778242"/>
            <a:ext cx="658194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FMCG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1776296" y="2080641"/>
            <a:ext cx="3816840" cy="64437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IN" sz="1400" dirty="0" smtClean="0">
                <a:solidFill>
                  <a:schemeClr val="tx1"/>
                </a:solidFill>
                <a:latin typeface="Montserrat Light"/>
              </a:rPr>
              <a:t>Designed to handle all the needs of FMCG business</a:t>
            </a:r>
            <a:endParaRPr lang="en-US" sz="1400" dirty="0" smtClean="0">
              <a:solidFill>
                <a:schemeClr val="tx1"/>
              </a:solidFill>
              <a:latin typeface="Montserrat Light"/>
              <a:ea typeface="Montserrat Light" charset="0"/>
              <a:cs typeface="Montserrat Light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831584" y="3067781"/>
            <a:ext cx="1610377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Pharma Industry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1776296" y="3370179"/>
            <a:ext cx="3816840" cy="95619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IN" sz="1400" dirty="0" smtClean="0">
                <a:solidFill>
                  <a:schemeClr val="tx1"/>
                </a:solidFill>
                <a:latin typeface="Montserrat Light"/>
              </a:rPr>
              <a:t>A single/ multi-location </a:t>
            </a:r>
            <a:r>
              <a:rPr lang="en-IN" sz="1400" dirty="0" err="1" smtClean="0">
                <a:solidFill>
                  <a:schemeClr val="tx1"/>
                </a:solidFill>
                <a:latin typeface="Montserrat Light"/>
              </a:rPr>
              <a:t>Pharma</a:t>
            </a:r>
            <a:r>
              <a:rPr lang="en-IN" sz="1400" dirty="0" smtClean="0">
                <a:solidFill>
                  <a:schemeClr val="tx1"/>
                </a:solidFill>
                <a:latin typeface="Montserrat Light"/>
              </a:rPr>
              <a:t> Distribution Software for Stockists, Wholesalers, Distributors</a:t>
            </a:r>
            <a:endParaRPr lang="en-US" sz="1400" dirty="0">
              <a:solidFill>
                <a:schemeClr val="tx1"/>
              </a:solidFill>
              <a:latin typeface="Montserrat Light"/>
              <a:ea typeface="Montserrat Light" charset="0"/>
              <a:cs typeface="Montserrat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2" name="Picture 31" descr="FMCG Ma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4" y="1757178"/>
            <a:ext cx="1289339" cy="835267"/>
          </a:xfrm>
          <a:prstGeom prst="rect">
            <a:avLst/>
          </a:prstGeom>
        </p:spPr>
      </p:pic>
      <p:pic>
        <p:nvPicPr>
          <p:cNvPr id="33" name="Picture 32" descr="pharma - Ma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18" y="3061891"/>
            <a:ext cx="1312285" cy="970387"/>
          </a:xfrm>
          <a:prstGeom prst="rect">
            <a:avLst/>
          </a:prstGeom>
        </p:spPr>
      </p:pic>
      <p:pic>
        <p:nvPicPr>
          <p:cNvPr id="34" name="Picture 33" descr="Garment - Mar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0" y="4423762"/>
            <a:ext cx="1074333" cy="1074333"/>
          </a:xfrm>
          <a:prstGeom prst="rect">
            <a:avLst/>
          </a:prstGeom>
        </p:spPr>
      </p:pic>
      <p:pic>
        <p:nvPicPr>
          <p:cNvPr id="35" name="Picture 34" descr="HR - Mar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295" y="1821873"/>
            <a:ext cx="1090958" cy="1090958"/>
          </a:xfrm>
          <a:prstGeom prst="rect">
            <a:avLst/>
          </a:prstGeom>
        </p:spPr>
      </p:pic>
      <p:pic>
        <p:nvPicPr>
          <p:cNvPr id="36" name="Picture 35" descr="Automobile Industry - Marg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479" y="3183773"/>
            <a:ext cx="1465834" cy="9754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65317" y="4779822"/>
            <a:ext cx="372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And Many </a:t>
            </a:r>
            <a:r>
              <a:rPr lang="en-US" b="1" spc="150" dirty="0" err="1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Many</a:t>
            </a:r>
            <a:r>
              <a:rPr lang="en-US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 More…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4244641" y="371857"/>
            <a:ext cx="3707811" cy="687368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Web /  Mobile App</a:t>
            </a:r>
            <a:endParaRPr lang="en-US" sz="33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9" name="Picture 28" descr="website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88" y="2443248"/>
            <a:ext cx="1905000" cy="1905000"/>
          </a:xfrm>
          <a:prstGeom prst="rect">
            <a:avLst/>
          </a:prstGeom>
        </p:spPr>
      </p:pic>
      <p:pic>
        <p:nvPicPr>
          <p:cNvPr id="31" name="Picture 30" descr="Kirlosk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762" y="2378913"/>
            <a:ext cx="2209800" cy="2066925"/>
          </a:xfrm>
          <a:prstGeom prst="rect">
            <a:avLst/>
          </a:prstGeom>
        </p:spPr>
      </p:pic>
      <p:pic>
        <p:nvPicPr>
          <p:cNvPr id="32" name="Picture 31" descr="CleanApp.jpg"/>
          <p:cNvPicPr>
            <a:picLocks noChangeAspect="1"/>
          </p:cNvPicPr>
          <p:nvPr/>
        </p:nvPicPr>
        <p:blipFill>
          <a:blip r:embed="rId5"/>
          <a:srcRect l="27309" t="39758" r="28529" b="37212"/>
          <a:stretch>
            <a:fillRect/>
          </a:stretch>
        </p:blipFill>
        <p:spPr>
          <a:xfrm>
            <a:off x="4039981" y="2518756"/>
            <a:ext cx="1704109" cy="1579418"/>
          </a:xfrm>
          <a:prstGeom prst="rect">
            <a:avLst/>
          </a:prstGeom>
        </p:spPr>
      </p:pic>
      <p:pic>
        <p:nvPicPr>
          <p:cNvPr id="34" name="Picture 33" descr="BF LOGO FINAL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7654" y="2410691"/>
            <a:ext cx="1481509" cy="15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69731" y="1983711"/>
            <a:ext cx="2857500" cy="1209675"/>
          </a:xfrm>
          <a:prstGeom prst="rect">
            <a:avLst/>
          </a:prstGeom>
          <a:noFill/>
        </p:spPr>
      </p:pic>
      <p:sp>
        <p:nvSpPr>
          <p:cNvPr id="1028" name="AutoShape 4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AutoShape 6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AutoShape 8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3" name="Picture 9" descr="C:\Users\SAMEER\Desktop\Winners\Feature Presentation\Trump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35686" y="1765069"/>
            <a:ext cx="1333501" cy="1333501"/>
          </a:xfrm>
          <a:prstGeom prst="rect">
            <a:avLst/>
          </a:prstGeom>
          <a:noFill/>
        </p:spPr>
      </p:pic>
      <p:sp>
        <p:nvSpPr>
          <p:cNvPr id="1035" name="AutoShape 11" descr="Image result for pune smart cit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6" name="Picture 12" descr="C:\Users\SAMEER\Desktop\Winners\Feature Presentation\Pune Smart City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9858" y="3108154"/>
            <a:ext cx="2571750" cy="1426852"/>
          </a:xfrm>
          <a:prstGeom prst="rect">
            <a:avLst/>
          </a:prstGeom>
          <a:noFill/>
        </p:spPr>
      </p:pic>
      <p:sp>
        <p:nvSpPr>
          <p:cNvPr id="1038" name="AutoShape 14" descr="Image result for cotton kin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9" name="Picture 15" descr="C:\Users\SAMEER\Desktop\Winners\Feature Presentation\Cotton King.jpg"/>
          <p:cNvPicPr>
            <a:picLocks noChangeAspect="1" noChangeArrowheads="1"/>
          </p:cNvPicPr>
          <p:nvPr/>
        </p:nvPicPr>
        <p:blipFill>
          <a:blip r:embed="rId6"/>
          <a:srcRect t="22444" b="21556"/>
          <a:stretch>
            <a:fillRect/>
          </a:stretch>
        </p:blipFill>
        <p:spPr bwMode="auto">
          <a:xfrm>
            <a:off x="8732607" y="3032754"/>
            <a:ext cx="2271712" cy="1272159"/>
          </a:xfrm>
          <a:prstGeom prst="rect">
            <a:avLst/>
          </a:prstGeom>
          <a:noFill/>
        </p:spPr>
      </p:pic>
      <p:pic>
        <p:nvPicPr>
          <p:cNvPr id="1040" name="Picture 16" descr="C:\Users\SAMEER\Desktop\Winners\Feature Presentation\Swach.png"/>
          <p:cNvPicPr>
            <a:picLocks noChangeAspect="1" noChangeArrowheads="1"/>
          </p:cNvPicPr>
          <p:nvPr/>
        </p:nvPicPr>
        <p:blipFill>
          <a:blip r:embed="rId7"/>
          <a:srcRect t="31325"/>
          <a:stretch>
            <a:fillRect/>
          </a:stretch>
        </p:blipFill>
        <p:spPr bwMode="auto">
          <a:xfrm>
            <a:off x="1304925" y="4629150"/>
            <a:ext cx="2895600" cy="1085850"/>
          </a:xfrm>
          <a:prstGeom prst="rect">
            <a:avLst/>
          </a:prstGeom>
          <a:noFill/>
        </p:spPr>
      </p:pic>
      <p:pic>
        <p:nvPicPr>
          <p:cNvPr id="1041" name="Picture 17" descr="C:\Users\SAMEER\Desktop\Winners\Feature Presentation\Parmar International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86095" y="4421851"/>
            <a:ext cx="1233487" cy="1305173"/>
          </a:xfrm>
          <a:prstGeom prst="rect">
            <a:avLst/>
          </a:prstGeom>
          <a:noFill/>
        </p:spPr>
      </p:pic>
      <p:pic>
        <p:nvPicPr>
          <p:cNvPr id="1045" name="Picture 21" descr="C:\Users\SAMEER\Desktop\Winners\Feature Presentation\Wdhokar Group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401021" y="4156624"/>
            <a:ext cx="2114550" cy="1343025"/>
          </a:xfrm>
          <a:prstGeom prst="rect">
            <a:avLst/>
          </a:prstGeom>
          <a:noFill/>
        </p:spPr>
      </p:pic>
      <p:pic>
        <p:nvPicPr>
          <p:cNvPr id="1046" name="Picture 22" descr="C:\Users\SAMEER\Desktop\Winners\Feature Presentation\Da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32597" y="1995054"/>
            <a:ext cx="2139580" cy="1552921"/>
          </a:xfrm>
          <a:prstGeom prst="rect">
            <a:avLst/>
          </a:prstGeom>
          <a:noFill/>
        </p:spPr>
      </p:pic>
      <p:sp>
        <p:nvSpPr>
          <p:cNvPr id="18" name="Google Shape;232;p30"/>
          <p:cNvSpPr txBox="1"/>
          <p:nvPr/>
        </p:nvSpPr>
        <p:spPr>
          <a:xfrm>
            <a:off x="2827960" y="739645"/>
            <a:ext cx="6536081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Few </a:t>
            </a:r>
            <a:r>
              <a:rPr lang="en-US" sz="4000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Clientele</a:t>
            </a:r>
            <a:r>
              <a:rPr lang="en-US" sz="40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dirty="0"/>
          </a:p>
        </p:txBody>
      </p:sp>
      <p:sp>
        <p:nvSpPr>
          <p:cNvPr id="17" name="TextBox 16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AutoShape 6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AutoShape 8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5" name="AutoShape 11" descr="Image result for pune smart cit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8" name="AutoShape 14" descr="Image result for cotton kin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5842" name="Picture 2" descr="C:\Users\SAMEER\Desktop\Winners\Feature Presentation\season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6621" y="3939713"/>
            <a:ext cx="1709738" cy="1709738"/>
          </a:xfrm>
          <a:prstGeom prst="rect">
            <a:avLst/>
          </a:prstGeom>
          <a:noFill/>
        </p:spPr>
      </p:pic>
      <p:pic>
        <p:nvPicPr>
          <p:cNvPr id="35843" name="Picture 3" descr="C:\Users\SAMEER\Desktop\Winners\Feature Presentation\Cubix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53377" y="4418773"/>
            <a:ext cx="2324100" cy="980689"/>
          </a:xfrm>
          <a:prstGeom prst="rect">
            <a:avLst/>
          </a:prstGeom>
          <a:noFill/>
        </p:spPr>
      </p:pic>
      <p:pic>
        <p:nvPicPr>
          <p:cNvPr id="35844" name="Picture 4" descr="C:\Users\SAMEER\Desktop\Winners\Feature Presentation\SKP Trico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74068" y="4286250"/>
            <a:ext cx="3381375" cy="1352550"/>
          </a:xfrm>
          <a:prstGeom prst="rect">
            <a:avLst/>
          </a:prstGeom>
          <a:noFill/>
        </p:spPr>
      </p:pic>
      <p:pic>
        <p:nvPicPr>
          <p:cNvPr id="35846" name="Picture 6" descr="C:\Users\SAMEER\Desktop\Winners\Feature Presentation\Wonder Cars.jpg"/>
          <p:cNvPicPr>
            <a:picLocks noChangeAspect="1" noChangeArrowheads="1"/>
          </p:cNvPicPr>
          <p:nvPr/>
        </p:nvPicPr>
        <p:blipFill>
          <a:blip r:embed="rId6"/>
          <a:srcRect l="16881" t="11111" r="13344" b="12346"/>
          <a:stretch>
            <a:fillRect/>
          </a:stretch>
        </p:blipFill>
        <p:spPr bwMode="auto">
          <a:xfrm>
            <a:off x="1162051" y="1676400"/>
            <a:ext cx="2400300" cy="1371600"/>
          </a:xfrm>
          <a:prstGeom prst="rect">
            <a:avLst/>
          </a:prstGeom>
          <a:noFill/>
        </p:spPr>
      </p:pic>
      <p:pic>
        <p:nvPicPr>
          <p:cNvPr id="35847" name="Picture 7" descr="C:\Users\SAMEER\Desktop\Winners\Feature Presentation\Mahalaxmi Auto.jpg"/>
          <p:cNvPicPr>
            <a:picLocks noChangeAspect="1" noChangeArrowheads="1"/>
          </p:cNvPicPr>
          <p:nvPr/>
        </p:nvPicPr>
        <p:blipFill>
          <a:blip r:embed="rId7"/>
          <a:srcRect l="6604" t="15409" r="5975"/>
          <a:stretch>
            <a:fillRect/>
          </a:stretch>
        </p:blipFill>
        <p:spPr bwMode="auto">
          <a:xfrm>
            <a:off x="3548842" y="1890626"/>
            <a:ext cx="2647950" cy="1281113"/>
          </a:xfrm>
          <a:prstGeom prst="rect">
            <a:avLst/>
          </a:prstGeom>
          <a:noFill/>
        </p:spPr>
      </p:pic>
      <p:pic>
        <p:nvPicPr>
          <p:cNvPr id="35848" name="Picture 8" descr="C:\Users\SAMEER\Desktop\Winners\Feature Presentation\Velox.png"/>
          <p:cNvPicPr>
            <a:picLocks noChangeAspect="1" noChangeArrowheads="1"/>
          </p:cNvPicPr>
          <p:nvPr/>
        </p:nvPicPr>
        <p:blipFill>
          <a:blip r:embed="rId8"/>
          <a:srcRect t="13556" b="13111"/>
          <a:stretch>
            <a:fillRect/>
          </a:stretch>
        </p:blipFill>
        <p:spPr bwMode="auto">
          <a:xfrm>
            <a:off x="9236046" y="1623753"/>
            <a:ext cx="2143125" cy="1571625"/>
          </a:xfrm>
          <a:prstGeom prst="rect">
            <a:avLst/>
          </a:prstGeom>
          <a:noFill/>
        </p:spPr>
      </p:pic>
      <p:pic>
        <p:nvPicPr>
          <p:cNvPr id="35849" name="Picture 9" descr="C:\Users\SAMEER\Desktop\Winners\Feature Presentation\Prasanna.png"/>
          <p:cNvPicPr>
            <a:picLocks noChangeAspect="1" noChangeArrowheads="1"/>
          </p:cNvPicPr>
          <p:nvPr/>
        </p:nvPicPr>
        <p:blipFill>
          <a:blip r:embed="rId9"/>
          <a:srcRect t="23000" b="26175"/>
          <a:stretch>
            <a:fillRect/>
          </a:stretch>
        </p:blipFill>
        <p:spPr bwMode="auto">
          <a:xfrm>
            <a:off x="1200150" y="4315493"/>
            <a:ext cx="2959744" cy="1504282"/>
          </a:xfrm>
          <a:prstGeom prst="rect">
            <a:avLst/>
          </a:prstGeom>
          <a:noFill/>
        </p:spPr>
      </p:pic>
      <p:pic>
        <p:nvPicPr>
          <p:cNvPr id="35850" name="Picture 10" descr="C:\Users\SAMEER\Desktop\Winners\Feature Presentation\My ca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480340" y="1953751"/>
            <a:ext cx="2550101" cy="103346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Google Shape;232;p30"/>
          <p:cNvSpPr txBox="1"/>
          <p:nvPr/>
        </p:nvSpPr>
        <p:spPr>
          <a:xfrm>
            <a:off x="2827960" y="739645"/>
            <a:ext cx="6536081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Few </a:t>
            </a:r>
            <a:r>
              <a:rPr lang="en-US" sz="4000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Clientele</a:t>
            </a:r>
            <a:r>
              <a:rPr lang="en-US" sz="40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AutoShape 6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AutoShape 8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5" name="AutoShape 11" descr="Image result for pune smart cit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8" name="AutoShape 14" descr="Image result for cotton kin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6866" name="Picture 2" descr="C:\Users\SAMEER\Desktop\Winners\Feature Presentation\Shivsen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8800" y="1937732"/>
            <a:ext cx="2119313" cy="1410306"/>
          </a:xfrm>
          <a:prstGeom prst="rect">
            <a:avLst/>
          </a:prstGeom>
          <a:noFill/>
        </p:spPr>
      </p:pic>
      <p:pic>
        <p:nvPicPr>
          <p:cNvPr id="36867" name="Picture 3" descr="C:\Users\SAMEER\Desktop\Winners\Feature Presentation\MIT - WPU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1125" y="1719263"/>
            <a:ext cx="2095500" cy="2047875"/>
          </a:xfrm>
          <a:prstGeom prst="rect">
            <a:avLst/>
          </a:prstGeom>
          <a:noFill/>
        </p:spPr>
      </p:pic>
      <p:pic>
        <p:nvPicPr>
          <p:cNvPr id="36868" name="Picture 4" descr="C:\Users\SAMEER\Desktop\Winners\Feature Presentation\BLDE.png"/>
          <p:cNvPicPr>
            <a:picLocks noChangeAspect="1" noChangeArrowheads="1"/>
          </p:cNvPicPr>
          <p:nvPr/>
        </p:nvPicPr>
        <p:blipFill>
          <a:blip r:embed="rId5"/>
          <a:srcRect b="10067"/>
          <a:stretch>
            <a:fillRect/>
          </a:stretch>
        </p:blipFill>
        <p:spPr bwMode="auto">
          <a:xfrm>
            <a:off x="3822530" y="2181224"/>
            <a:ext cx="2525883" cy="1276351"/>
          </a:xfrm>
          <a:prstGeom prst="rect">
            <a:avLst/>
          </a:prstGeom>
          <a:noFill/>
        </p:spPr>
      </p:pic>
      <p:pic>
        <p:nvPicPr>
          <p:cNvPr id="36869" name="Picture 5" descr="C:\Users\SAMEER\Desktop\Winners\Feature Presentation\MES Pun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67525" y="1695450"/>
            <a:ext cx="1804988" cy="1804988"/>
          </a:xfrm>
          <a:prstGeom prst="rect">
            <a:avLst/>
          </a:prstGeom>
          <a:noFill/>
        </p:spPr>
      </p:pic>
      <p:pic>
        <p:nvPicPr>
          <p:cNvPr id="23" name="Picture 18" descr="C:\Users\SAMEER\Desktop\Winners\Feature Presentation\pickwick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4400" y="3837305"/>
            <a:ext cx="3076576" cy="820420"/>
          </a:xfrm>
          <a:prstGeom prst="rect">
            <a:avLst/>
          </a:prstGeom>
          <a:noFill/>
        </p:spPr>
      </p:pic>
      <p:pic>
        <p:nvPicPr>
          <p:cNvPr id="24" name="Picture 20" descr="C:\Users\SAMEER\Desktop\Winners\Feature Presentation\PKM Foods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3948113"/>
            <a:ext cx="1733550" cy="942975"/>
          </a:xfrm>
          <a:prstGeom prst="rect">
            <a:avLst/>
          </a:prstGeom>
          <a:noFill/>
        </p:spPr>
      </p:pic>
      <p:pic>
        <p:nvPicPr>
          <p:cNvPr id="25" name="Picture 5" descr="C:\Users\SAMEER\Desktop\Winners\Feature Presentation\NMC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66825" y="5219700"/>
            <a:ext cx="2857500" cy="819150"/>
          </a:xfrm>
          <a:prstGeom prst="rect">
            <a:avLst/>
          </a:prstGeom>
          <a:noFill/>
        </p:spPr>
      </p:pic>
      <p:pic>
        <p:nvPicPr>
          <p:cNvPr id="26" name="Picture 2" descr="C:\Users\SAMEER\Desktop\Winners\Feature Presentation\BJS.jpg"/>
          <p:cNvPicPr>
            <a:picLocks noChangeAspect="1" noChangeArrowheads="1"/>
          </p:cNvPicPr>
          <p:nvPr/>
        </p:nvPicPr>
        <p:blipFill>
          <a:blip r:embed="rId10"/>
          <a:srcRect t="20572" b="25045"/>
          <a:stretch>
            <a:fillRect/>
          </a:stretch>
        </p:blipFill>
        <p:spPr bwMode="auto">
          <a:xfrm>
            <a:off x="4767263" y="4981575"/>
            <a:ext cx="2662237" cy="1447800"/>
          </a:xfrm>
          <a:prstGeom prst="rect">
            <a:avLst/>
          </a:prstGeom>
          <a:noFill/>
        </p:spPr>
      </p:pic>
      <p:pic>
        <p:nvPicPr>
          <p:cNvPr id="27" name="Picture 3" descr="C:\Users\SAMEER\Desktop\Winners\Feature Presentation\swadhar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991600" y="3624263"/>
            <a:ext cx="1924050" cy="237172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Google Shape;232;p30"/>
          <p:cNvSpPr txBox="1"/>
          <p:nvPr/>
        </p:nvSpPr>
        <p:spPr>
          <a:xfrm>
            <a:off x="2827960" y="739645"/>
            <a:ext cx="6536081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Few </a:t>
            </a:r>
            <a:r>
              <a:rPr lang="en-US" sz="4000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Clientele</a:t>
            </a:r>
            <a:r>
              <a:rPr lang="en-US" sz="40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14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AutoShape 6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AutoShape 8" descr="Image result for trumpf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5" name="AutoShape 11" descr="Image result for pune smart cit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8" name="AutoShape 14" descr="Image result for cotton kin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962" name="AutoShape 2" descr="Image result for 5 star Tally Part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1676399" y="4533900"/>
            <a:ext cx="91535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 smtClean="0">
                <a:solidFill>
                  <a:srgbClr val="002060"/>
                </a:solidFill>
              </a:rPr>
              <a:t>Office No. 4&amp;5, Shankar Chatra Apartment, CTS 575, </a:t>
            </a:r>
          </a:p>
          <a:p>
            <a:pPr algn="ctr"/>
            <a:r>
              <a:rPr lang="en-IN" sz="1500" dirty="0" smtClean="0">
                <a:solidFill>
                  <a:srgbClr val="002060"/>
                </a:solidFill>
              </a:rPr>
              <a:t>Opp. Kesari wada, Shaniwar Peth, Pune 411030</a:t>
            </a:r>
          </a:p>
          <a:p>
            <a:pPr algn="ctr"/>
            <a:r>
              <a:rPr lang="en-IN" sz="1500" dirty="0" smtClean="0">
                <a:solidFill>
                  <a:srgbClr val="002060"/>
                </a:solidFill>
              </a:rPr>
              <a:t>020-24499444 /  7350000673</a:t>
            </a:r>
          </a:p>
          <a:p>
            <a:pPr algn="ctr"/>
            <a:r>
              <a:rPr lang="en-IN" sz="1500" dirty="0" smtClean="0">
                <a:solidFill>
                  <a:srgbClr val="002060"/>
                </a:solidFill>
                <a:hlinkClick r:id="rId4"/>
              </a:rPr>
              <a:t>contact@dexterityindia.in</a:t>
            </a:r>
            <a:endParaRPr lang="en-IN" sz="1500" dirty="0" smtClean="0">
              <a:solidFill>
                <a:srgbClr val="002060"/>
              </a:solidFill>
            </a:endParaRPr>
          </a:p>
          <a:p>
            <a:pPr algn="ctr"/>
            <a:endParaRPr lang="en-IN" sz="1500" dirty="0" smtClean="0">
              <a:solidFill>
                <a:srgbClr val="002060"/>
              </a:solidFill>
            </a:endParaRPr>
          </a:p>
          <a:p>
            <a:pPr algn="ctr"/>
            <a:r>
              <a:rPr lang="en-IN" sz="1500" dirty="0" smtClean="0">
                <a:solidFill>
                  <a:srgbClr val="002060"/>
                </a:solidFill>
              </a:rPr>
              <a:t>www.dexterityindia.com</a:t>
            </a:r>
          </a:p>
          <a:p>
            <a:pPr algn="ctr"/>
            <a:endParaRPr lang="en-IN" sz="15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4184" y="3011225"/>
            <a:ext cx="5221109" cy="1061829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/>
            <a:r>
              <a:rPr lang="en-US" sz="3300" b="1" spc="300" dirty="0" smtClean="0">
                <a:latin typeface="Montserrat" charset="0"/>
                <a:ea typeface="Montserrat" charset="0"/>
                <a:cs typeface="Montserrat" charset="0"/>
              </a:rPr>
              <a:t>DEXTERITY TECHSYS</a:t>
            </a:r>
          </a:p>
          <a:p>
            <a:pPr algn="ctr"/>
            <a:r>
              <a:rPr lang="en-US" sz="3300" b="1" spc="300" dirty="0" smtClean="0">
                <a:latin typeface="Montserrat" charset="0"/>
                <a:ea typeface="Montserrat" charset="0"/>
                <a:cs typeface="Montserrat" charset="0"/>
              </a:rPr>
              <a:t>Private Limited</a:t>
            </a:r>
            <a:endParaRPr lang="en-US" sz="4800" b="1" spc="3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65913" y="4110421"/>
            <a:ext cx="4829175" cy="3693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u="sng" spc="150" dirty="0" smtClean="0">
                <a:solidFill>
                  <a:srgbClr val="C00000"/>
                </a:solidFill>
                <a:latin typeface="Montserrat Light" charset="0"/>
                <a:ea typeface="Montserrat Light" charset="0"/>
                <a:cs typeface="Montserrat Light" charset="0"/>
              </a:rPr>
              <a:t>“Driving the Skills for Innovative Solutions”</a:t>
            </a:r>
            <a:endParaRPr lang="en-US" sz="1400" b="1" u="sng" spc="150" dirty="0">
              <a:solidFill>
                <a:srgbClr val="C00000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7" name="Picture 16" descr="Dexterity - Transperant 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841" y="2215556"/>
            <a:ext cx="811611" cy="742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13000"/>
            <a:lum/>
          </a:blip>
          <a:srcRect/>
          <a:stretch>
            <a:fillRect l="6000" t="2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/>
          </p:cNvSpPr>
          <p:nvPr/>
        </p:nvSpPr>
        <p:spPr bwMode="auto">
          <a:xfrm>
            <a:off x="4188890" y="445905"/>
            <a:ext cx="37734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WHO </a:t>
            </a:r>
            <a:r>
              <a:rPr lang="en-US" sz="4000" b="1" spc="150" dirty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WE ARE?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55717" y="2273710"/>
            <a:ext cx="10261344" cy="2700739"/>
          </a:xfrm>
          <a:prstGeom prst="rect">
            <a:avLst/>
          </a:prstGeom>
          <a:noFill/>
        </p:spPr>
        <p:txBody>
          <a:bodyPr wrap="square" lIns="45720" tIns="22860" rIns="45720" bIns="22860" rtlCol="0" anchor="ctr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Dexterity TechSys was founded in 2011 with a view to provide ERP related services. We started our journey with Tally Software and later we introduced Marg ERP. Currently we are 5* Certified Partner for Tally and Marg and serving 3000+ customer and also have completed around 1600+ projects.</a:t>
            </a:r>
          </a:p>
          <a:p>
            <a:pPr>
              <a:lnSpc>
                <a:spcPts val="2320"/>
              </a:lnSpc>
            </a:pPr>
            <a:endParaRPr lang="en-US" sz="2000" dirty="0" smtClean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ts val="2320"/>
              </a:lnSpc>
            </a:pPr>
            <a:r>
              <a:rPr lang="en-IN" sz="2000" dirty="0" smtClean="0">
                <a:latin typeface="Open Sans Light"/>
              </a:rPr>
              <a:t>With a rich experience in the implementation of Enterprise business solutions in various ERP framework – offers complete solutions, which includes consultancy, design, development, implementation and training. We add value to productivity of our customers by bringing excellent understanding of their business processes, across the table.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8711" y="1554636"/>
            <a:ext cx="1427635" cy="369332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ABOUT 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88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782"/>
          <p:cNvSpPr/>
          <p:nvPr/>
        </p:nvSpPr>
        <p:spPr>
          <a:xfrm>
            <a:off x="712643" y="1614471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782"/>
          <p:cNvSpPr/>
          <p:nvPr/>
        </p:nvSpPr>
        <p:spPr>
          <a:xfrm>
            <a:off x="2935713" y="1614471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 782"/>
          <p:cNvSpPr/>
          <p:nvPr/>
        </p:nvSpPr>
        <p:spPr>
          <a:xfrm>
            <a:off x="5149158" y="1614471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782"/>
          <p:cNvSpPr/>
          <p:nvPr/>
        </p:nvSpPr>
        <p:spPr>
          <a:xfrm>
            <a:off x="7352982" y="1614471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782"/>
          <p:cNvSpPr/>
          <p:nvPr/>
        </p:nvSpPr>
        <p:spPr>
          <a:xfrm>
            <a:off x="9521713" y="1614471"/>
            <a:ext cx="1905496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3000895" y="2064968"/>
            <a:ext cx="1753985" cy="307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Lato Regular"/>
                <a:cs typeface="Lato Regular"/>
              </a:rPr>
              <a:t>Marg ERP</a:t>
            </a:r>
            <a:endParaRPr lang="id-ID" sz="14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1819" y="2613562"/>
            <a:ext cx="1529446" cy="1719235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Sales/Services/</a:t>
            </a:r>
          </a:p>
          <a:p>
            <a:pPr algn="ctr">
              <a:lnSpc>
                <a:spcPct val="150000"/>
              </a:lnSpc>
            </a:pPr>
            <a:r>
              <a:rPr lang="en-US" sz="1200" i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AMC</a:t>
            </a:r>
          </a:p>
          <a:p>
            <a:pPr algn="ctr">
              <a:lnSpc>
                <a:spcPct val="150000"/>
              </a:lnSpc>
            </a:pPr>
            <a:r>
              <a:rPr lang="en-US" sz="1200" i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Corporate Training /  implementation etc…</a:t>
            </a:r>
            <a:endParaRPr lang="en-US" sz="1200" i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8021" y="2053244"/>
            <a:ext cx="1745673" cy="307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Lato Regular"/>
                <a:cs typeface="Lato Regular"/>
              </a:rPr>
              <a:t>Tally ERP</a:t>
            </a:r>
            <a:endParaRPr lang="id-ID" sz="14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5" name="Rectangle 1"/>
          <p:cNvSpPr>
            <a:spLocks/>
          </p:cNvSpPr>
          <p:nvPr/>
        </p:nvSpPr>
        <p:spPr bwMode="auto">
          <a:xfrm>
            <a:off x="4437176" y="286447"/>
            <a:ext cx="33208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</a:t>
            </a:r>
            <a:r>
              <a:rPr lang="en-US" sz="3600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WE DO?</a:t>
            </a:r>
            <a:endParaRPr lang="en-US" sz="3600" b="1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grpSp>
        <p:nvGrpSpPr>
          <p:cNvPr id="2" name="Group 36"/>
          <p:cNvGrpSpPr/>
          <p:nvPr/>
        </p:nvGrpSpPr>
        <p:grpSpPr>
          <a:xfrm>
            <a:off x="5897563" y="1135895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8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39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40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3137819" y="2594512"/>
            <a:ext cx="1529446" cy="1477309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 smtClean="0">
                <a:solidFill>
                  <a:schemeClr val="bg1"/>
                </a:solidFill>
                <a:latin typeface="Century Gothic (Body)"/>
                <a:ea typeface="Open Sans" panose="020B0606030504020204" pitchFamily="34" charset="0"/>
                <a:cs typeface="Open Sans" panose="020B0606030504020204" pitchFamily="34" charset="0"/>
              </a:rPr>
              <a:t>Sales/Services/</a:t>
            </a:r>
          </a:p>
          <a:p>
            <a:pPr algn="ctr">
              <a:lnSpc>
                <a:spcPct val="150000"/>
              </a:lnSpc>
            </a:pPr>
            <a:r>
              <a:rPr lang="en-US" sz="1200" i="1" dirty="0" smtClean="0">
                <a:solidFill>
                  <a:schemeClr val="bg1"/>
                </a:solidFill>
                <a:latin typeface="Century Gothic (Body)"/>
                <a:ea typeface="Open Sans" panose="020B0606030504020204" pitchFamily="34" charset="0"/>
                <a:cs typeface="Open Sans" panose="020B0606030504020204" pitchFamily="34" charset="0"/>
              </a:rPr>
              <a:t>AMC</a:t>
            </a:r>
          </a:p>
          <a:p>
            <a:pPr algn="ctr">
              <a:lnSpc>
                <a:spcPct val="150000"/>
              </a:lnSpc>
            </a:pPr>
            <a:r>
              <a:rPr lang="en-US" sz="1200" i="1" dirty="0" smtClean="0">
                <a:solidFill>
                  <a:schemeClr val="bg1"/>
                </a:solidFill>
                <a:latin typeface="Century Gothic (Body)"/>
                <a:ea typeface="Open Sans" panose="020B0606030504020204" pitchFamily="34" charset="0"/>
                <a:cs typeface="Open Sans" panose="020B0606030504020204" pitchFamily="34" charset="0"/>
              </a:rPr>
              <a:t>Corporate Training /  implementation etc…</a:t>
            </a:r>
            <a:endParaRPr lang="en-US" sz="1200" i="1" dirty="0">
              <a:solidFill>
                <a:schemeClr val="bg1"/>
              </a:solidFill>
              <a:latin typeface="Century Gothic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95454" y="2074322"/>
            <a:ext cx="1812175" cy="2769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1200" b="1" dirty="0" smtClean="0">
                <a:solidFill>
                  <a:schemeClr val="bg1"/>
                </a:solidFill>
                <a:latin typeface="Lato Regular"/>
                <a:cs typeface="Lato Regular"/>
              </a:rPr>
              <a:t>Accounting Services</a:t>
            </a:r>
            <a:endParaRPr lang="id-ID" sz="12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28569" y="2556412"/>
            <a:ext cx="1529446" cy="1443134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 smtClean="0">
                <a:solidFill>
                  <a:schemeClr val="bg1"/>
                </a:solidFill>
                <a:latin typeface="Century Gothic (Body)"/>
                <a:ea typeface="Open Sans" panose="020B0606030504020204" pitchFamily="34" charset="0"/>
                <a:cs typeface="Open Sans" panose="020B0606030504020204" pitchFamily="34" charset="0"/>
              </a:rPr>
              <a:t>Maintaining Books of accounts, GST Returns and related services, System Implementation</a:t>
            </a:r>
            <a:endParaRPr lang="en-US" sz="1200" i="1" dirty="0">
              <a:solidFill>
                <a:schemeClr val="bg1"/>
              </a:solidFill>
              <a:latin typeface="Century Gothic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39891" y="1967465"/>
            <a:ext cx="1753985" cy="5232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Lato Regular"/>
                <a:cs typeface="Lato Regular"/>
              </a:rPr>
              <a:t>Website Development</a:t>
            </a:r>
            <a:endParaRPr lang="id-ID" sz="14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01200" y="2041070"/>
            <a:ext cx="1737360" cy="307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Lato Regular"/>
                <a:cs typeface="Lato Regular"/>
              </a:rPr>
              <a:t>Mobile App</a:t>
            </a:r>
            <a:endParaRPr lang="id-ID" sz="14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538369" y="2823112"/>
            <a:ext cx="1529446" cy="923312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 smtClean="0">
                <a:solidFill>
                  <a:schemeClr val="bg1"/>
                </a:solidFill>
                <a:latin typeface="Century Gothic (Body)"/>
                <a:ea typeface="Open Sans" panose="020B0606030504020204" pitchFamily="34" charset="0"/>
                <a:cs typeface="Open Sans" panose="020B0606030504020204" pitchFamily="34" charset="0"/>
              </a:rPr>
              <a:t>Static Website /  Dynamic Website/ E-</a:t>
            </a:r>
            <a:r>
              <a:rPr lang="en-US" sz="1200" i="1" dirty="0" err="1" smtClean="0">
                <a:solidFill>
                  <a:schemeClr val="bg1"/>
                </a:solidFill>
                <a:latin typeface="Century Gothic (Body)"/>
                <a:ea typeface="Open Sans" panose="020B0606030504020204" pitchFamily="34" charset="0"/>
                <a:cs typeface="Open Sans" panose="020B0606030504020204" pitchFamily="34" charset="0"/>
              </a:rPr>
              <a:t>Comm</a:t>
            </a:r>
            <a:r>
              <a:rPr lang="en-US" sz="1200" i="1" dirty="0" smtClean="0">
                <a:solidFill>
                  <a:schemeClr val="bg1"/>
                </a:solidFill>
                <a:latin typeface="Century Gothic (Body)"/>
                <a:ea typeface="Open Sans" panose="020B0606030504020204" pitchFamily="34" charset="0"/>
                <a:cs typeface="Open Sans" panose="020B0606030504020204" pitchFamily="34" charset="0"/>
              </a:rPr>
              <a:t> Websites</a:t>
            </a:r>
            <a:endParaRPr lang="en-US" sz="1200" i="1" dirty="0">
              <a:solidFill>
                <a:schemeClr val="bg1"/>
              </a:solidFill>
              <a:latin typeface="Century Gothic (Body)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691019" y="2775487"/>
            <a:ext cx="1529446" cy="889136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 smtClean="0">
                <a:solidFill>
                  <a:schemeClr val="bg1"/>
                </a:solidFill>
                <a:latin typeface="Century Gothic (Body)"/>
                <a:ea typeface="Open Sans" panose="020B0606030504020204" pitchFamily="34" charset="0"/>
                <a:cs typeface="Open Sans" panose="020B0606030504020204" pitchFamily="34" charset="0"/>
              </a:rPr>
              <a:t>Android / IOS /Cross Platform Apps</a:t>
            </a:r>
          </a:p>
        </p:txBody>
      </p:sp>
      <p:sp>
        <p:nvSpPr>
          <p:cNvPr id="1028" name="AutoShape 4" descr="Image result for Tal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AutoShape 6" descr="Image result for Tal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Image result for Tall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192" y="4951065"/>
            <a:ext cx="1591708" cy="1059210"/>
          </a:xfrm>
          <a:prstGeom prst="rect">
            <a:avLst/>
          </a:prstGeom>
          <a:noFill/>
        </p:spPr>
      </p:pic>
      <p:sp>
        <p:nvSpPr>
          <p:cNvPr id="1034" name="AutoShape 10" descr="Image result for mar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6" name="AutoShape 12" descr="Image result for mar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8" name="AutoShape 14" descr="Image result for mar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0" name="AutoShape 16" descr="Image result for mar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1" name="Picture 17" descr="C:\Users\SAMEER\Desktop\Company Profile\2020\Marg.png"/>
          <p:cNvPicPr>
            <a:picLocks noChangeAspect="1" noChangeArrowheads="1"/>
          </p:cNvPicPr>
          <p:nvPr/>
        </p:nvPicPr>
        <p:blipFill>
          <a:blip r:embed="rId4"/>
          <a:srcRect l="13176" t="12613" r="11031" b="17718"/>
          <a:stretch>
            <a:fillRect/>
          </a:stretch>
        </p:blipFill>
        <p:spPr bwMode="auto">
          <a:xfrm>
            <a:off x="2781300" y="4962525"/>
            <a:ext cx="2028825" cy="1104900"/>
          </a:xfrm>
          <a:prstGeom prst="rect">
            <a:avLst/>
          </a:prstGeom>
          <a:noFill/>
        </p:spPr>
      </p:pic>
      <p:sp>
        <p:nvSpPr>
          <p:cNvPr id="1043" name="AutoShape 19" descr="Image result for accounting services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5" name="AutoShape 21" descr="Image result for accounting services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7" name="Picture 23" descr="C:\Users\SAMEER\Desktop\Company Profile\2020\web development.png"/>
          <p:cNvPicPr>
            <a:picLocks noChangeAspect="1" noChangeArrowheads="1"/>
          </p:cNvPicPr>
          <p:nvPr/>
        </p:nvPicPr>
        <p:blipFill>
          <a:blip r:embed="rId5"/>
          <a:srcRect r="52492"/>
          <a:stretch>
            <a:fillRect/>
          </a:stretch>
        </p:blipFill>
        <p:spPr bwMode="auto">
          <a:xfrm>
            <a:off x="7710488" y="4852988"/>
            <a:ext cx="1452562" cy="1495425"/>
          </a:xfrm>
          <a:prstGeom prst="rect">
            <a:avLst/>
          </a:prstGeom>
          <a:noFill/>
        </p:spPr>
      </p:pic>
      <p:pic>
        <p:nvPicPr>
          <p:cNvPr id="1048" name="Picture 24" descr="C:\Users\SAMEER\Desktop\Company Profile\2020\mobile app.jpg"/>
          <p:cNvPicPr>
            <a:picLocks noChangeAspect="1" noChangeArrowheads="1"/>
          </p:cNvPicPr>
          <p:nvPr/>
        </p:nvPicPr>
        <p:blipFill>
          <a:blip r:embed="rId6"/>
          <a:srcRect l="60111" t="5637" r="2000" b="20833"/>
          <a:stretch>
            <a:fillRect/>
          </a:stretch>
        </p:blipFill>
        <p:spPr bwMode="auto">
          <a:xfrm>
            <a:off x="9489408" y="4838699"/>
            <a:ext cx="1959642" cy="1724025"/>
          </a:xfrm>
          <a:prstGeom prst="rect">
            <a:avLst/>
          </a:prstGeom>
          <a:noFill/>
        </p:spPr>
      </p:pic>
      <p:pic>
        <p:nvPicPr>
          <p:cNvPr id="1049" name="Picture 25" descr="C:\Users\SAMEER\Desktop\Company Profile\2020\Accounting - 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2798" y="4838700"/>
            <a:ext cx="2211440" cy="1471613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3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000"/>
            <a:lum/>
          </a:blip>
          <a:srcRect/>
          <a:stretch>
            <a:fillRect l="27000" t="18000" r="27000" b="5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/>
        </p:nvSpPr>
        <p:spPr>
          <a:xfrm>
            <a:off x="2827960" y="739645"/>
            <a:ext cx="6536081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4000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HISTORY</a:t>
            </a:r>
            <a:endParaRPr dirty="0"/>
          </a:p>
        </p:txBody>
      </p:sp>
      <p:sp>
        <p:nvSpPr>
          <p:cNvPr id="126" name="Google Shape;126;p27"/>
          <p:cNvSpPr/>
          <p:nvPr/>
        </p:nvSpPr>
        <p:spPr>
          <a:xfrm>
            <a:off x="921957" y="3799844"/>
            <a:ext cx="10407036" cy="24384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 flipH="1">
            <a:off x="1662623" y="4263392"/>
            <a:ext cx="53748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2011</a:t>
            </a:r>
            <a:endParaRPr dirty="0"/>
          </a:p>
        </p:txBody>
      </p:sp>
      <p:sp>
        <p:nvSpPr>
          <p:cNvPr id="129" name="Google Shape;129;p27"/>
          <p:cNvSpPr txBox="1"/>
          <p:nvPr/>
        </p:nvSpPr>
        <p:spPr>
          <a:xfrm>
            <a:off x="3196243" y="4657789"/>
            <a:ext cx="17000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Became Tally Integrated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Extender Partner </a:t>
            </a:r>
            <a:endParaRPr sz="14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1683708" y="3677201"/>
            <a:ext cx="495315" cy="495299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1822964" y="3797852"/>
            <a:ext cx="247896" cy="210285"/>
          </a:xfrm>
          <a:custGeom>
            <a:avLst/>
            <a:gdLst/>
            <a:ahLst/>
            <a:cxnLst/>
            <a:rect l="l" t="t" r="r" b="b"/>
            <a:pathLst>
              <a:path w="265" h="225" extrusionOk="0">
                <a:moveTo>
                  <a:pt x="185" y="190"/>
                </a:moveTo>
                <a:cubicBezTo>
                  <a:pt x="185" y="198"/>
                  <a:pt x="185" y="225"/>
                  <a:pt x="185" y="225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66"/>
                  <a:pt x="15" y="161"/>
                  <a:pt x="23" y="158"/>
                </a:cubicBezTo>
                <a:cubicBezTo>
                  <a:pt x="49" y="147"/>
                  <a:pt x="57" y="139"/>
                  <a:pt x="57" y="120"/>
                </a:cubicBezTo>
                <a:cubicBezTo>
                  <a:pt x="57" y="108"/>
                  <a:pt x="49" y="112"/>
                  <a:pt x="46" y="90"/>
                </a:cubicBezTo>
                <a:cubicBezTo>
                  <a:pt x="44" y="82"/>
                  <a:pt x="37" y="90"/>
                  <a:pt x="36" y="71"/>
                </a:cubicBezTo>
                <a:cubicBezTo>
                  <a:pt x="36" y="63"/>
                  <a:pt x="40" y="61"/>
                  <a:pt x="40" y="61"/>
                </a:cubicBezTo>
                <a:cubicBezTo>
                  <a:pt x="40" y="61"/>
                  <a:pt x="38" y="49"/>
                  <a:pt x="37" y="40"/>
                </a:cubicBezTo>
                <a:cubicBezTo>
                  <a:pt x="36" y="28"/>
                  <a:pt x="43" y="0"/>
                  <a:pt x="79" y="0"/>
                </a:cubicBezTo>
                <a:cubicBezTo>
                  <a:pt x="116" y="0"/>
                  <a:pt x="123" y="28"/>
                  <a:pt x="122" y="40"/>
                </a:cubicBezTo>
                <a:cubicBezTo>
                  <a:pt x="121" y="49"/>
                  <a:pt x="119" y="61"/>
                  <a:pt x="119" y="61"/>
                </a:cubicBezTo>
                <a:cubicBezTo>
                  <a:pt x="119" y="61"/>
                  <a:pt x="123" y="63"/>
                  <a:pt x="123" y="71"/>
                </a:cubicBezTo>
                <a:cubicBezTo>
                  <a:pt x="122" y="90"/>
                  <a:pt x="114" y="82"/>
                  <a:pt x="113" y="90"/>
                </a:cubicBezTo>
                <a:cubicBezTo>
                  <a:pt x="109" y="112"/>
                  <a:pt x="101" y="108"/>
                  <a:pt x="101" y="120"/>
                </a:cubicBezTo>
                <a:cubicBezTo>
                  <a:pt x="101" y="139"/>
                  <a:pt x="110" y="147"/>
                  <a:pt x="136" y="158"/>
                </a:cubicBezTo>
                <a:cubicBezTo>
                  <a:pt x="162" y="168"/>
                  <a:pt x="185" y="179"/>
                  <a:pt x="185" y="190"/>
                </a:cubicBezTo>
                <a:close/>
                <a:moveTo>
                  <a:pt x="206" y="225"/>
                </a:moveTo>
                <a:cubicBezTo>
                  <a:pt x="206" y="187"/>
                  <a:pt x="206" y="187"/>
                  <a:pt x="206" y="187"/>
                </a:cubicBezTo>
                <a:cubicBezTo>
                  <a:pt x="206" y="168"/>
                  <a:pt x="200" y="164"/>
                  <a:pt x="157" y="143"/>
                </a:cubicBezTo>
                <a:cubicBezTo>
                  <a:pt x="165" y="138"/>
                  <a:pt x="168" y="132"/>
                  <a:pt x="168" y="122"/>
                </a:cubicBezTo>
                <a:cubicBezTo>
                  <a:pt x="168" y="113"/>
                  <a:pt x="162" y="116"/>
                  <a:pt x="159" y="100"/>
                </a:cubicBezTo>
                <a:cubicBezTo>
                  <a:pt x="158" y="94"/>
                  <a:pt x="153" y="100"/>
                  <a:pt x="152" y="85"/>
                </a:cubicBezTo>
                <a:cubicBezTo>
                  <a:pt x="152" y="79"/>
                  <a:pt x="155" y="78"/>
                  <a:pt x="155" y="78"/>
                </a:cubicBezTo>
                <a:cubicBezTo>
                  <a:pt x="155" y="78"/>
                  <a:pt x="153" y="69"/>
                  <a:pt x="153" y="62"/>
                </a:cubicBezTo>
                <a:cubicBezTo>
                  <a:pt x="152" y="54"/>
                  <a:pt x="157" y="32"/>
                  <a:pt x="185" y="32"/>
                </a:cubicBezTo>
                <a:cubicBezTo>
                  <a:pt x="212" y="32"/>
                  <a:pt x="217" y="54"/>
                  <a:pt x="217" y="62"/>
                </a:cubicBezTo>
                <a:cubicBezTo>
                  <a:pt x="216" y="69"/>
                  <a:pt x="215" y="78"/>
                  <a:pt x="215" y="78"/>
                </a:cubicBezTo>
                <a:cubicBezTo>
                  <a:pt x="215" y="78"/>
                  <a:pt x="217" y="79"/>
                  <a:pt x="217" y="85"/>
                </a:cubicBezTo>
                <a:cubicBezTo>
                  <a:pt x="216" y="100"/>
                  <a:pt x="211" y="94"/>
                  <a:pt x="210" y="100"/>
                </a:cubicBezTo>
                <a:cubicBezTo>
                  <a:pt x="207" y="116"/>
                  <a:pt x="201" y="113"/>
                  <a:pt x="201" y="122"/>
                </a:cubicBezTo>
                <a:cubicBezTo>
                  <a:pt x="201" y="136"/>
                  <a:pt x="208" y="143"/>
                  <a:pt x="227" y="151"/>
                </a:cubicBezTo>
                <a:cubicBezTo>
                  <a:pt x="247" y="159"/>
                  <a:pt x="258" y="164"/>
                  <a:pt x="262" y="172"/>
                </a:cubicBezTo>
                <a:cubicBezTo>
                  <a:pt x="265" y="176"/>
                  <a:pt x="265" y="225"/>
                  <a:pt x="265" y="225"/>
                </a:cubicBezTo>
                <a:lnTo>
                  <a:pt x="206" y="2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27"/>
          <p:cNvCxnSpPr/>
          <p:nvPr/>
        </p:nvCxnSpPr>
        <p:spPr>
          <a:xfrm flipH="1" flipV="1">
            <a:off x="1924050" y="3162300"/>
            <a:ext cx="7315" cy="429177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27"/>
          <p:cNvSpPr txBox="1"/>
          <p:nvPr/>
        </p:nvSpPr>
        <p:spPr>
          <a:xfrm flipH="1">
            <a:off x="3744940" y="3438548"/>
            <a:ext cx="53748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2012</a:t>
            </a:r>
            <a:endParaRPr dirty="0"/>
          </a:p>
        </p:txBody>
      </p:sp>
      <p:sp>
        <p:nvSpPr>
          <p:cNvPr id="135" name="Google Shape;135;p27"/>
          <p:cNvSpPr/>
          <p:nvPr/>
        </p:nvSpPr>
        <p:spPr>
          <a:xfrm>
            <a:off x="3766025" y="3677201"/>
            <a:ext cx="495315" cy="49529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27"/>
          <p:cNvCxnSpPr/>
          <p:nvPr/>
        </p:nvCxnSpPr>
        <p:spPr>
          <a:xfrm rot="10800000">
            <a:off x="4013683" y="4222027"/>
            <a:ext cx="0" cy="30480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7"/>
          <p:cNvSpPr txBox="1"/>
          <p:nvPr/>
        </p:nvSpPr>
        <p:spPr>
          <a:xfrm flipH="1">
            <a:off x="5827258" y="4263392"/>
            <a:ext cx="53748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2015</a:t>
            </a:r>
            <a:endParaRPr dirty="0"/>
          </a:p>
        </p:txBody>
      </p:sp>
      <p:sp>
        <p:nvSpPr>
          <p:cNvPr id="138" name="Google Shape;138;p27"/>
          <p:cNvSpPr/>
          <p:nvPr/>
        </p:nvSpPr>
        <p:spPr>
          <a:xfrm>
            <a:off x="5848343" y="3677201"/>
            <a:ext cx="495315" cy="495299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7"/>
          <p:cNvCxnSpPr/>
          <p:nvPr/>
        </p:nvCxnSpPr>
        <p:spPr>
          <a:xfrm flipH="1" flipV="1">
            <a:off x="6086475" y="3086100"/>
            <a:ext cx="9525" cy="524426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27"/>
          <p:cNvSpPr txBox="1"/>
          <p:nvPr/>
        </p:nvSpPr>
        <p:spPr>
          <a:xfrm flipH="1">
            <a:off x="7909575" y="3438548"/>
            <a:ext cx="53748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2017</a:t>
            </a:r>
            <a:endParaRPr dirty="0"/>
          </a:p>
        </p:txBody>
      </p:sp>
      <p:sp>
        <p:nvSpPr>
          <p:cNvPr id="141" name="Google Shape;141;p27"/>
          <p:cNvSpPr/>
          <p:nvPr/>
        </p:nvSpPr>
        <p:spPr>
          <a:xfrm>
            <a:off x="7930660" y="3677201"/>
            <a:ext cx="495315" cy="495299"/>
          </a:xfrm>
          <a:prstGeom prst="ellipse">
            <a:avLst/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 flipH="1">
            <a:off x="9991891" y="4263392"/>
            <a:ext cx="53748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2019</a:t>
            </a:r>
            <a:endParaRPr dirty="0"/>
          </a:p>
        </p:txBody>
      </p:sp>
      <p:sp>
        <p:nvSpPr>
          <p:cNvPr id="144" name="Google Shape;144;p27"/>
          <p:cNvSpPr/>
          <p:nvPr/>
        </p:nvSpPr>
        <p:spPr>
          <a:xfrm>
            <a:off x="10012976" y="3677201"/>
            <a:ext cx="495315" cy="495299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3883904" y="3812384"/>
            <a:ext cx="259557" cy="230643"/>
          </a:xfrm>
          <a:custGeom>
            <a:avLst/>
            <a:gdLst/>
            <a:ahLst/>
            <a:cxnLst/>
            <a:rect l="l" t="t" r="r" b="b"/>
            <a:pathLst>
              <a:path w="2388" h="2123" extrusionOk="0">
                <a:moveTo>
                  <a:pt x="374" y="687"/>
                </a:moveTo>
                <a:cubicBezTo>
                  <a:pt x="485" y="600"/>
                  <a:pt x="577" y="660"/>
                  <a:pt x="700" y="802"/>
                </a:cubicBezTo>
                <a:cubicBezTo>
                  <a:pt x="714" y="818"/>
                  <a:pt x="732" y="800"/>
                  <a:pt x="743" y="790"/>
                </a:cubicBezTo>
                <a:cubicBezTo>
                  <a:pt x="753" y="781"/>
                  <a:pt x="916" y="635"/>
                  <a:pt x="924" y="628"/>
                </a:cubicBezTo>
                <a:cubicBezTo>
                  <a:pt x="931" y="621"/>
                  <a:pt x="941" y="608"/>
                  <a:pt x="928" y="594"/>
                </a:cubicBezTo>
                <a:cubicBezTo>
                  <a:pt x="916" y="579"/>
                  <a:pt x="870" y="519"/>
                  <a:pt x="840" y="480"/>
                </a:cubicBezTo>
                <a:cubicBezTo>
                  <a:pt x="625" y="199"/>
                  <a:pt x="1429" y="8"/>
                  <a:pt x="1305" y="5"/>
                </a:cubicBezTo>
                <a:cubicBezTo>
                  <a:pt x="1243" y="3"/>
                  <a:pt x="990" y="0"/>
                  <a:pt x="953" y="4"/>
                </a:cubicBezTo>
                <a:cubicBezTo>
                  <a:pt x="800" y="20"/>
                  <a:pt x="608" y="163"/>
                  <a:pt x="512" y="230"/>
                </a:cubicBezTo>
                <a:cubicBezTo>
                  <a:pt x="385" y="316"/>
                  <a:pt x="338" y="367"/>
                  <a:pt x="330" y="374"/>
                </a:cubicBezTo>
                <a:cubicBezTo>
                  <a:pt x="295" y="405"/>
                  <a:pt x="325" y="477"/>
                  <a:pt x="260" y="534"/>
                </a:cubicBezTo>
                <a:cubicBezTo>
                  <a:pt x="191" y="594"/>
                  <a:pt x="149" y="549"/>
                  <a:pt x="109" y="583"/>
                </a:cubicBezTo>
                <a:cubicBezTo>
                  <a:pt x="89" y="601"/>
                  <a:pt x="34" y="642"/>
                  <a:pt x="19" y="656"/>
                </a:cubicBezTo>
                <a:cubicBezTo>
                  <a:pt x="3" y="669"/>
                  <a:pt x="0" y="693"/>
                  <a:pt x="16" y="712"/>
                </a:cubicBezTo>
                <a:cubicBezTo>
                  <a:pt x="16" y="712"/>
                  <a:pt x="167" y="878"/>
                  <a:pt x="179" y="893"/>
                </a:cubicBezTo>
                <a:cubicBezTo>
                  <a:pt x="192" y="907"/>
                  <a:pt x="226" y="920"/>
                  <a:pt x="247" y="901"/>
                </a:cubicBezTo>
                <a:cubicBezTo>
                  <a:pt x="268" y="882"/>
                  <a:pt x="322" y="835"/>
                  <a:pt x="331" y="827"/>
                </a:cubicBezTo>
                <a:cubicBezTo>
                  <a:pt x="340" y="819"/>
                  <a:pt x="325" y="724"/>
                  <a:pt x="374" y="687"/>
                </a:cubicBezTo>
                <a:close/>
                <a:moveTo>
                  <a:pt x="1053" y="748"/>
                </a:moveTo>
                <a:cubicBezTo>
                  <a:pt x="1039" y="732"/>
                  <a:pt x="1021" y="731"/>
                  <a:pt x="1006" y="745"/>
                </a:cubicBezTo>
                <a:cubicBezTo>
                  <a:pt x="835" y="894"/>
                  <a:pt x="835" y="894"/>
                  <a:pt x="835" y="894"/>
                </a:cubicBezTo>
                <a:cubicBezTo>
                  <a:pt x="822" y="906"/>
                  <a:pt x="820" y="928"/>
                  <a:pt x="832" y="942"/>
                </a:cubicBezTo>
                <a:cubicBezTo>
                  <a:pt x="1819" y="2065"/>
                  <a:pt x="1819" y="2065"/>
                  <a:pt x="1819" y="2065"/>
                </a:cubicBezTo>
                <a:cubicBezTo>
                  <a:pt x="1843" y="2092"/>
                  <a:pt x="1883" y="2095"/>
                  <a:pt x="1909" y="2072"/>
                </a:cubicBezTo>
                <a:cubicBezTo>
                  <a:pt x="2024" y="1975"/>
                  <a:pt x="2024" y="1975"/>
                  <a:pt x="2024" y="1975"/>
                </a:cubicBezTo>
                <a:cubicBezTo>
                  <a:pt x="2051" y="1952"/>
                  <a:pt x="2054" y="1911"/>
                  <a:pt x="2031" y="1885"/>
                </a:cubicBezTo>
                <a:lnTo>
                  <a:pt x="1053" y="748"/>
                </a:lnTo>
                <a:close/>
                <a:moveTo>
                  <a:pt x="2370" y="270"/>
                </a:moveTo>
                <a:cubicBezTo>
                  <a:pt x="2361" y="211"/>
                  <a:pt x="2331" y="223"/>
                  <a:pt x="2315" y="248"/>
                </a:cubicBezTo>
                <a:cubicBezTo>
                  <a:pt x="2299" y="273"/>
                  <a:pt x="2229" y="380"/>
                  <a:pt x="2200" y="428"/>
                </a:cubicBezTo>
                <a:cubicBezTo>
                  <a:pt x="2172" y="475"/>
                  <a:pt x="2101" y="569"/>
                  <a:pt x="1970" y="476"/>
                </a:cubicBezTo>
                <a:cubicBezTo>
                  <a:pt x="1833" y="380"/>
                  <a:pt x="1881" y="313"/>
                  <a:pt x="1905" y="267"/>
                </a:cubicBezTo>
                <a:cubicBezTo>
                  <a:pt x="1928" y="222"/>
                  <a:pt x="2002" y="94"/>
                  <a:pt x="2012" y="78"/>
                </a:cubicBezTo>
                <a:cubicBezTo>
                  <a:pt x="2023" y="62"/>
                  <a:pt x="2011" y="15"/>
                  <a:pt x="1968" y="35"/>
                </a:cubicBezTo>
                <a:cubicBezTo>
                  <a:pt x="1926" y="54"/>
                  <a:pt x="1668" y="157"/>
                  <a:pt x="1632" y="304"/>
                </a:cubicBezTo>
                <a:cubicBezTo>
                  <a:pt x="1596" y="453"/>
                  <a:pt x="1663" y="587"/>
                  <a:pt x="1531" y="720"/>
                </a:cubicBezTo>
                <a:cubicBezTo>
                  <a:pt x="1371" y="886"/>
                  <a:pt x="1371" y="886"/>
                  <a:pt x="1371" y="886"/>
                </a:cubicBezTo>
                <a:cubicBezTo>
                  <a:pt x="1532" y="1073"/>
                  <a:pt x="1532" y="1073"/>
                  <a:pt x="1532" y="1073"/>
                </a:cubicBezTo>
                <a:cubicBezTo>
                  <a:pt x="1729" y="886"/>
                  <a:pt x="1729" y="886"/>
                  <a:pt x="1729" y="886"/>
                </a:cubicBezTo>
                <a:cubicBezTo>
                  <a:pt x="1776" y="839"/>
                  <a:pt x="1876" y="793"/>
                  <a:pt x="1967" y="814"/>
                </a:cubicBezTo>
                <a:cubicBezTo>
                  <a:pt x="2161" y="858"/>
                  <a:pt x="2267" y="785"/>
                  <a:pt x="2331" y="664"/>
                </a:cubicBezTo>
                <a:cubicBezTo>
                  <a:pt x="2388" y="556"/>
                  <a:pt x="2379" y="329"/>
                  <a:pt x="2370" y="270"/>
                </a:cubicBezTo>
                <a:close/>
                <a:moveTo>
                  <a:pt x="327" y="1897"/>
                </a:moveTo>
                <a:cubicBezTo>
                  <a:pt x="302" y="1922"/>
                  <a:pt x="302" y="1962"/>
                  <a:pt x="327" y="1987"/>
                </a:cubicBezTo>
                <a:cubicBezTo>
                  <a:pt x="440" y="2098"/>
                  <a:pt x="440" y="2098"/>
                  <a:pt x="440" y="2098"/>
                </a:cubicBezTo>
                <a:cubicBezTo>
                  <a:pt x="465" y="2123"/>
                  <a:pt x="504" y="2112"/>
                  <a:pt x="529" y="2087"/>
                </a:cubicBezTo>
                <a:cubicBezTo>
                  <a:pt x="1113" y="1513"/>
                  <a:pt x="1113" y="1513"/>
                  <a:pt x="1113" y="1513"/>
                </a:cubicBezTo>
                <a:cubicBezTo>
                  <a:pt x="934" y="1309"/>
                  <a:pt x="934" y="1309"/>
                  <a:pt x="934" y="1309"/>
                </a:cubicBezTo>
                <a:lnTo>
                  <a:pt x="327" y="189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5969935" y="3834451"/>
            <a:ext cx="247896" cy="208576"/>
          </a:xfrm>
          <a:custGeom>
            <a:avLst/>
            <a:gdLst/>
            <a:ahLst/>
            <a:cxnLst/>
            <a:rect l="l" t="t" r="r" b="b"/>
            <a:pathLst>
              <a:path w="265" h="222" extrusionOk="0">
                <a:moveTo>
                  <a:pt x="251" y="39"/>
                </a:moveTo>
                <a:cubicBezTo>
                  <a:pt x="191" y="71"/>
                  <a:pt x="196" y="136"/>
                  <a:pt x="154" y="165"/>
                </a:cubicBezTo>
                <a:cubicBezTo>
                  <a:pt x="122" y="187"/>
                  <a:pt x="78" y="176"/>
                  <a:pt x="52" y="167"/>
                </a:cubicBezTo>
                <a:cubicBezTo>
                  <a:pt x="52" y="167"/>
                  <a:pt x="35" y="186"/>
                  <a:pt x="23" y="213"/>
                </a:cubicBezTo>
                <a:cubicBezTo>
                  <a:pt x="18" y="222"/>
                  <a:pt x="0" y="212"/>
                  <a:pt x="3" y="204"/>
                </a:cubicBezTo>
                <a:cubicBezTo>
                  <a:pt x="44" y="109"/>
                  <a:pt x="183" y="62"/>
                  <a:pt x="183" y="62"/>
                </a:cubicBezTo>
                <a:cubicBezTo>
                  <a:pt x="183" y="62"/>
                  <a:pt x="85" y="58"/>
                  <a:pt x="19" y="135"/>
                </a:cubicBezTo>
                <a:cubicBezTo>
                  <a:pt x="17" y="117"/>
                  <a:pt x="15" y="70"/>
                  <a:pt x="65" y="40"/>
                </a:cubicBezTo>
                <a:cubicBezTo>
                  <a:pt x="134" y="0"/>
                  <a:pt x="265" y="31"/>
                  <a:pt x="251" y="3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10149508" y="3820856"/>
            <a:ext cx="222251" cy="229091"/>
          </a:xfrm>
          <a:custGeom>
            <a:avLst/>
            <a:gdLst/>
            <a:ahLst/>
            <a:cxnLst/>
            <a:rect l="l" t="t" r="r" b="b"/>
            <a:pathLst>
              <a:path w="239" h="245" extrusionOk="0">
                <a:moveTo>
                  <a:pt x="136" y="198"/>
                </a:moveTo>
                <a:cubicBezTo>
                  <a:pt x="161" y="201"/>
                  <a:pt x="179" y="210"/>
                  <a:pt x="179" y="221"/>
                </a:cubicBezTo>
                <a:cubicBezTo>
                  <a:pt x="179" y="234"/>
                  <a:pt x="153" y="245"/>
                  <a:pt x="120" y="245"/>
                </a:cubicBezTo>
                <a:cubicBezTo>
                  <a:pt x="87" y="245"/>
                  <a:pt x="61" y="234"/>
                  <a:pt x="61" y="221"/>
                </a:cubicBezTo>
                <a:cubicBezTo>
                  <a:pt x="61" y="210"/>
                  <a:pt x="79" y="201"/>
                  <a:pt x="104" y="198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4" y="161"/>
                  <a:pt x="89" y="151"/>
                  <a:pt x="66" y="135"/>
                </a:cubicBezTo>
                <a:cubicBezTo>
                  <a:pt x="37" y="116"/>
                  <a:pt x="0" y="91"/>
                  <a:pt x="0" y="34"/>
                </a:cubicBezTo>
                <a:cubicBezTo>
                  <a:pt x="0" y="29"/>
                  <a:pt x="5" y="25"/>
                  <a:pt x="10" y="25"/>
                </a:cubicBezTo>
                <a:cubicBezTo>
                  <a:pt x="56" y="25"/>
                  <a:pt x="56" y="25"/>
                  <a:pt x="56" y="25"/>
                </a:cubicBezTo>
                <a:cubicBezTo>
                  <a:pt x="62" y="13"/>
                  <a:pt x="81" y="0"/>
                  <a:pt x="120" y="0"/>
                </a:cubicBezTo>
                <a:cubicBezTo>
                  <a:pt x="159" y="0"/>
                  <a:pt x="178" y="13"/>
                  <a:pt x="185" y="25"/>
                </a:cubicBezTo>
                <a:cubicBezTo>
                  <a:pt x="230" y="25"/>
                  <a:pt x="230" y="25"/>
                  <a:pt x="230" y="25"/>
                </a:cubicBezTo>
                <a:cubicBezTo>
                  <a:pt x="235" y="25"/>
                  <a:pt x="239" y="29"/>
                  <a:pt x="239" y="34"/>
                </a:cubicBezTo>
                <a:cubicBezTo>
                  <a:pt x="239" y="91"/>
                  <a:pt x="203" y="116"/>
                  <a:pt x="174" y="135"/>
                </a:cubicBezTo>
                <a:cubicBezTo>
                  <a:pt x="150" y="151"/>
                  <a:pt x="136" y="161"/>
                  <a:pt x="136" y="180"/>
                </a:cubicBezTo>
                <a:lnTo>
                  <a:pt x="136" y="198"/>
                </a:lnTo>
                <a:close/>
                <a:moveTo>
                  <a:pt x="67" y="113"/>
                </a:moveTo>
                <a:cubicBezTo>
                  <a:pt x="60" y="97"/>
                  <a:pt x="54" y="76"/>
                  <a:pt x="53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23" y="79"/>
                  <a:pt x="44" y="97"/>
                  <a:pt x="67" y="113"/>
                </a:cubicBezTo>
                <a:close/>
                <a:moveTo>
                  <a:pt x="69" y="37"/>
                </a:moveTo>
                <a:cubicBezTo>
                  <a:pt x="69" y="42"/>
                  <a:pt x="84" y="57"/>
                  <a:pt x="120" y="57"/>
                </a:cubicBezTo>
                <a:cubicBezTo>
                  <a:pt x="156" y="57"/>
                  <a:pt x="170" y="42"/>
                  <a:pt x="170" y="37"/>
                </a:cubicBezTo>
                <a:cubicBezTo>
                  <a:pt x="170" y="32"/>
                  <a:pt x="156" y="17"/>
                  <a:pt x="120" y="17"/>
                </a:cubicBezTo>
                <a:cubicBezTo>
                  <a:pt x="84" y="17"/>
                  <a:pt x="69" y="32"/>
                  <a:pt x="69" y="37"/>
                </a:cubicBezTo>
                <a:close/>
                <a:moveTo>
                  <a:pt x="220" y="43"/>
                </a:moveTo>
                <a:cubicBezTo>
                  <a:pt x="187" y="43"/>
                  <a:pt x="187" y="43"/>
                  <a:pt x="187" y="43"/>
                </a:cubicBezTo>
                <a:cubicBezTo>
                  <a:pt x="186" y="76"/>
                  <a:pt x="180" y="97"/>
                  <a:pt x="172" y="113"/>
                </a:cubicBezTo>
                <a:cubicBezTo>
                  <a:pt x="196" y="97"/>
                  <a:pt x="217" y="79"/>
                  <a:pt x="220" y="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063772" y="3814712"/>
            <a:ext cx="229091" cy="229091"/>
          </a:xfrm>
          <a:custGeom>
            <a:avLst/>
            <a:gdLst/>
            <a:ahLst/>
            <a:cxnLst/>
            <a:rect l="l" t="t" r="r" b="b"/>
            <a:pathLst>
              <a:path w="245" h="245" extrusionOk="0">
                <a:moveTo>
                  <a:pt x="245" y="122"/>
                </a:moveTo>
                <a:cubicBezTo>
                  <a:pt x="245" y="190"/>
                  <a:pt x="190" y="245"/>
                  <a:pt x="123" y="245"/>
                </a:cubicBezTo>
                <a:cubicBezTo>
                  <a:pt x="55" y="245"/>
                  <a:pt x="0" y="190"/>
                  <a:pt x="0" y="122"/>
                </a:cubicBezTo>
                <a:cubicBezTo>
                  <a:pt x="0" y="55"/>
                  <a:pt x="55" y="0"/>
                  <a:pt x="123" y="0"/>
                </a:cubicBezTo>
                <a:cubicBezTo>
                  <a:pt x="190" y="0"/>
                  <a:pt x="245" y="55"/>
                  <a:pt x="245" y="122"/>
                </a:cubicBezTo>
                <a:close/>
                <a:moveTo>
                  <a:pt x="218" y="122"/>
                </a:moveTo>
                <a:cubicBezTo>
                  <a:pt x="218" y="70"/>
                  <a:pt x="175" y="27"/>
                  <a:pt x="123" y="27"/>
                </a:cubicBezTo>
                <a:cubicBezTo>
                  <a:pt x="69" y="27"/>
                  <a:pt x="27" y="70"/>
                  <a:pt x="27" y="122"/>
                </a:cubicBezTo>
                <a:cubicBezTo>
                  <a:pt x="27" y="175"/>
                  <a:pt x="69" y="218"/>
                  <a:pt x="123" y="218"/>
                </a:cubicBezTo>
                <a:cubicBezTo>
                  <a:pt x="175" y="218"/>
                  <a:pt x="218" y="175"/>
                  <a:pt x="218" y="122"/>
                </a:cubicBezTo>
                <a:close/>
                <a:moveTo>
                  <a:pt x="132" y="119"/>
                </a:moveTo>
                <a:cubicBezTo>
                  <a:pt x="171" y="159"/>
                  <a:pt x="171" y="159"/>
                  <a:pt x="171" y="159"/>
                </a:cubicBezTo>
                <a:cubicBezTo>
                  <a:pt x="158" y="171"/>
                  <a:pt x="158" y="171"/>
                  <a:pt x="158" y="171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32" y="53"/>
                  <a:pt x="132" y="53"/>
                  <a:pt x="132" y="53"/>
                </a:cubicBezTo>
                <a:lnTo>
                  <a:pt x="132" y="1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1113651" y="2577789"/>
            <a:ext cx="17000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Formation</a:t>
            </a:r>
            <a:endParaRPr sz="16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5276520" y="2577789"/>
            <a:ext cx="17000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5* Tally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Certified Partner</a:t>
            </a:r>
            <a:endParaRPr sz="14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7352113" y="4838764"/>
            <a:ext cx="17000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Partner for Marg ERP</a:t>
            </a:r>
            <a:endParaRPr sz="15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9441915" y="2577789"/>
            <a:ext cx="17000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136;p27"/>
          <p:cNvCxnSpPr/>
          <p:nvPr/>
        </p:nvCxnSpPr>
        <p:spPr>
          <a:xfrm flipH="1" flipV="1">
            <a:off x="6109183" y="4488727"/>
            <a:ext cx="24917" cy="502373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154;p27"/>
          <p:cNvSpPr txBox="1"/>
          <p:nvPr/>
        </p:nvSpPr>
        <p:spPr>
          <a:xfrm>
            <a:off x="3200070" y="2453964"/>
            <a:ext cx="17000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Crossed 1000+ Customers</a:t>
            </a:r>
            <a:endParaRPr sz="14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133;p27"/>
          <p:cNvCxnSpPr/>
          <p:nvPr/>
        </p:nvCxnSpPr>
        <p:spPr>
          <a:xfrm flipH="1" flipV="1">
            <a:off x="4029075" y="2895600"/>
            <a:ext cx="7315" cy="429177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154;p27"/>
          <p:cNvSpPr txBox="1"/>
          <p:nvPr/>
        </p:nvSpPr>
        <p:spPr>
          <a:xfrm>
            <a:off x="9353220" y="2482539"/>
            <a:ext cx="17000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Crossed 3000+ Customers</a:t>
            </a:r>
            <a:endParaRPr sz="14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57;p27"/>
          <p:cNvSpPr txBox="1"/>
          <p:nvPr/>
        </p:nvSpPr>
        <p:spPr>
          <a:xfrm>
            <a:off x="1094188" y="4972114"/>
            <a:ext cx="17000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Partner for Tally</a:t>
            </a:r>
            <a:endParaRPr sz="15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133;p27"/>
          <p:cNvCxnSpPr/>
          <p:nvPr/>
        </p:nvCxnSpPr>
        <p:spPr>
          <a:xfrm flipH="1" flipV="1">
            <a:off x="1924050" y="4505325"/>
            <a:ext cx="7315" cy="429177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" name="Google Shape;139;p27"/>
          <p:cNvCxnSpPr/>
          <p:nvPr/>
        </p:nvCxnSpPr>
        <p:spPr>
          <a:xfrm flipH="1" flipV="1">
            <a:off x="8191500" y="4276725"/>
            <a:ext cx="9525" cy="524426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" name="Google Shape;139;p27"/>
          <p:cNvCxnSpPr/>
          <p:nvPr/>
        </p:nvCxnSpPr>
        <p:spPr>
          <a:xfrm flipH="1" flipV="1">
            <a:off x="10248900" y="3019425"/>
            <a:ext cx="9525" cy="524426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" name="TextBox 34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1629295" y="731332"/>
            <a:ext cx="921881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MISSION, </a:t>
            </a:r>
            <a:r>
              <a:rPr lang="en-US" sz="40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VISION </a:t>
            </a:r>
            <a:r>
              <a:rPr lang="en-US" sz="4000" b="1" dirty="0" smtClean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en-US" sz="4000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PHILOSOPHY</a:t>
            </a:r>
            <a:endParaRPr dirty="0"/>
          </a:p>
        </p:txBody>
      </p:sp>
      <p:grpSp>
        <p:nvGrpSpPr>
          <p:cNvPr id="2" name="Google Shape;107;p26"/>
          <p:cNvGrpSpPr/>
          <p:nvPr/>
        </p:nvGrpSpPr>
        <p:grpSpPr>
          <a:xfrm>
            <a:off x="1313410" y="1986725"/>
            <a:ext cx="2643447" cy="4239497"/>
            <a:chOff x="1764646" y="2314016"/>
            <a:chExt cx="2378906" cy="3946408"/>
          </a:xfrm>
        </p:grpSpPr>
        <p:sp>
          <p:nvSpPr>
            <p:cNvPr id="108" name="Google Shape;108;p26"/>
            <p:cNvSpPr/>
            <p:nvPr/>
          </p:nvSpPr>
          <p:spPr>
            <a:xfrm>
              <a:off x="2041438" y="2314016"/>
              <a:ext cx="1830313" cy="1864887"/>
            </a:xfrm>
            <a:prstGeom prst="ellipse">
              <a:avLst/>
            </a:prstGeom>
            <a:solidFill>
              <a:srgbClr val="D5E2F3"/>
            </a:solidFill>
            <a:ln w="381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9" name="Google Shape;109;p26"/>
            <p:cNvSpPr txBox="1"/>
            <p:nvPr/>
          </p:nvSpPr>
          <p:spPr>
            <a:xfrm>
              <a:off x="2228607" y="3078085"/>
              <a:ext cx="1360765" cy="40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MISSION</a:t>
              </a:r>
              <a:endParaRPr dirty="0"/>
            </a:p>
          </p:txBody>
        </p:sp>
        <p:sp>
          <p:nvSpPr>
            <p:cNvPr id="110" name="Google Shape;110;p26"/>
            <p:cNvSpPr/>
            <p:nvPr/>
          </p:nvSpPr>
          <p:spPr>
            <a:xfrm>
              <a:off x="1764646" y="4310447"/>
              <a:ext cx="2378906" cy="194997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IN" sz="1600" dirty="0" smtClean="0">
                  <a:solidFill>
                    <a:srgbClr val="002060"/>
                  </a:solidFill>
                </a:rPr>
                <a:t>"To provide Affordable and Quality products to clients by adopting Innovative Technology"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" name="Google Shape;111;p26"/>
          <p:cNvGrpSpPr/>
          <p:nvPr/>
        </p:nvGrpSpPr>
        <p:grpSpPr>
          <a:xfrm>
            <a:off x="4638502" y="1953491"/>
            <a:ext cx="2709949" cy="4281054"/>
            <a:chOff x="1735625" y="2244766"/>
            <a:chExt cx="2431318" cy="3989577"/>
          </a:xfrm>
        </p:grpSpPr>
        <p:sp>
          <p:nvSpPr>
            <p:cNvPr id="112" name="Google Shape;112;p26"/>
            <p:cNvSpPr/>
            <p:nvPr/>
          </p:nvSpPr>
          <p:spPr>
            <a:xfrm>
              <a:off x="2026489" y="2244766"/>
              <a:ext cx="1868230" cy="1882461"/>
            </a:xfrm>
            <a:prstGeom prst="ellipse">
              <a:avLst/>
            </a:prstGeom>
            <a:solidFill>
              <a:srgbClr val="C7F9EE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26"/>
            <p:cNvSpPr txBox="1"/>
            <p:nvPr/>
          </p:nvSpPr>
          <p:spPr>
            <a:xfrm>
              <a:off x="2380232" y="2977688"/>
              <a:ext cx="11472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VISION</a:t>
              </a:r>
              <a:endParaRPr dirty="0"/>
            </a:p>
          </p:txBody>
        </p:sp>
        <p:sp>
          <p:nvSpPr>
            <p:cNvPr id="114" name="Google Shape;114;p26"/>
            <p:cNvSpPr/>
            <p:nvPr/>
          </p:nvSpPr>
          <p:spPr>
            <a:xfrm>
              <a:off x="1735625" y="4235681"/>
              <a:ext cx="2431318" cy="199866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IN" sz="1600" dirty="0" smtClean="0">
                  <a:solidFill>
                    <a:srgbClr val="002060"/>
                  </a:solidFill>
                </a:rPr>
                <a:t>To be a Market Leader in India with Excellence by Developing Innovative Solutions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" name="Google Shape;115;p26"/>
          <p:cNvGrpSpPr/>
          <p:nvPr/>
        </p:nvGrpSpPr>
        <p:grpSpPr>
          <a:xfrm>
            <a:off x="8021781" y="1920240"/>
            <a:ext cx="2693323" cy="4314304"/>
            <a:chOff x="1881057" y="2317122"/>
            <a:chExt cx="2273465" cy="3896801"/>
          </a:xfrm>
        </p:grpSpPr>
        <p:sp>
          <p:nvSpPr>
            <p:cNvPr id="116" name="Google Shape;116;p26"/>
            <p:cNvSpPr/>
            <p:nvPr/>
          </p:nvSpPr>
          <p:spPr>
            <a:xfrm>
              <a:off x="2121220" y="2317122"/>
              <a:ext cx="1789764" cy="1839531"/>
            </a:xfrm>
            <a:prstGeom prst="ellipse">
              <a:avLst/>
            </a:prstGeom>
            <a:solidFill>
              <a:srgbClr val="E2F2D7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7" name="Google Shape;117;p26"/>
            <p:cNvSpPr txBox="1"/>
            <p:nvPr/>
          </p:nvSpPr>
          <p:spPr>
            <a:xfrm>
              <a:off x="2203994" y="2994729"/>
              <a:ext cx="164782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smtClean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Philosophy</a:t>
              </a:r>
              <a:endParaRPr dirty="0"/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1881057" y="4284294"/>
              <a:ext cx="2273465" cy="192962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500" dirty="0" smtClean="0">
                  <a:solidFill>
                    <a:srgbClr val="363080"/>
                  </a:solidFill>
                </a:rPr>
                <a:t>Provide support and services to new and existing customers by addressing their pain areas with the help of consultation, training, implementation and customized </a:t>
              </a:r>
            </a:p>
            <a:p>
              <a:pPr algn="ctr"/>
              <a:r>
                <a:rPr lang="en-US" sz="1500" dirty="0" smtClean="0">
                  <a:solidFill>
                    <a:srgbClr val="363080"/>
                  </a:solidFill>
                </a:rPr>
                <a:t>solutions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8270421" y="3978629"/>
            <a:ext cx="1847622" cy="369332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Ramesh Bhatt</a:t>
            </a:r>
            <a:endParaRPr lang="en-US" sz="21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944275" y="4300254"/>
            <a:ext cx="2499904" cy="298608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Director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095938" y="3978629"/>
            <a:ext cx="2019142" cy="369332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Sameer Deokar</a:t>
            </a:r>
            <a:endParaRPr lang="en-US" sz="21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855553" y="4283628"/>
            <a:ext cx="2499904" cy="298608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Founder Director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347054" y="3978629"/>
            <a:ext cx="1339469" cy="369332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D M Joshi</a:t>
            </a:r>
            <a:endParaRPr lang="en-US" sz="21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66831" y="4283628"/>
            <a:ext cx="2499904" cy="298608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Founder Director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678E092C-8CFB-E849-A9FF-0FCA675C83A8}"/>
              </a:ext>
            </a:extLst>
          </p:cNvPr>
          <p:cNvSpPr>
            <a:spLocks/>
          </p:cNvSpPr>
          <p:nvPr/>
        </p:nvSpPr>
        <p:spPr bwMode="auto">
          <a:xfrm>
            <a:off x="4767368" y="445905"/>
            <a:ext cx="26866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THE </a:t>
            </a:r>
            <a:r>
              <a:rPr lang="en-US" sz="4000" b="1" spc="150" dirty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TEAM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66925" y="4721277"/>
            <a:ext cx="19621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hlinkClick r:id="rId3"/>
              </a:rPr>
              <a:t>dmjoshi@dexterityindia.in</a:t>
            </a:r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r>
              <a:rPr lang="en-IN" sz="1100" dirty="0" smtClean="0"/>
              <a:t>7350001088</a:t>
            </a:r>
          </a:p>
          <a:p>
            <a:endParaRPr lang="en-IN" sz="1100" dirty="0" smtClean="0"/>
          </a:p>
          <a:p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5153025" y="4736691"/>
            <a:ext cx="19621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hlinkClick r:id="rId3"/>
              </a:rPr>
              <a:t>sameer@dexterityindia.in</a:t>
            </a:r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r>
              <a:rPr lang="en-IN" sz="1100" dirty="0" smtClean="0"/>
              <a:t>7350000673</a:t>
            </a:r>
          </a:p>
          <a:p>
            <a:endParaRPr lang="en-IN" sz="1100" dirty="0" smtClean="0"/>
          </a:p>
          <a:p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240166" y="4761630"/>
            <a:ext cx="19621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hlinkClick r:id="rId3"/>
              </a:rPr>
              <a:t>ramesh@dexterityindia.in</a:t>
            </a:r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r>
              <a:rPr lang="en-IN" sz="1100" dirty="0" smtClean="0"/>
              <a:t>7030639044</a:t>
            </a:r>
          </a:p>
          <a:p>
            <a:endParaRPr lang="en-IN" sz="1100" dirty="0" smtClean="0"/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7" name="Picture 16" descr="moBILE.jpg"/>
          <p:cNvPicPr>
            <a:picLocks noChangeAspect="1"/>
          </p:cNvPicPr>
          <p:nvPr/>
        </p:nvPicPr>
        <p:blipFill>
          <a:blip r:embed="rId4"/>
          <a:srcRect l="34369" t="20518" r="34084" b="27673"/>
          <a:stretch>
            <a:fillRect/>
          </a:stretch>
        </p:blipFill>
        <p:spPr>
          <a:xfrm>
            <a:off x="1795550" y="5186174"/>
            <a:ext cx="216130" cy="383346"/>
          </a:xfrm>
          <a:prstGeom prst="rect">
            <a:avLst/>
          </a:prstGeom>
        </p:spPr>
      </p:pic>
      <p:pic>
        <p:nvPicPr>
          <p:cNvPr id="18" name="Picture 17" descr="Email.jpg"/>
          <p:cNvPicPr>
            <a:picLocks noChangeAspect="1"/>
          </p:cNvPicPr>
          <p:nvPr/>
        </p:nvPicPr>
        <p:blipFill>
          <a:blip r:embed="rId5"/>
          <a:srcRect l="16660" t="16396" r="16789" b="25406"/>
          <a:stretch>
            <a:fillRect/>
          </a:stretch>
        </p:blipFill>
        <p:spPr>
          <a:xfrm>
            <a:off x="1662547" y="4638503"/>
            <a:ext cx="448886" cy="423948"/>
          </a:xfrm>
          <a:prstGeom prst="rect">
            <a:avLst/>
          </a:prstGeom>
        </p:spPr>
      </p:pic>
      <p:pic>
        <p:nvPicPr>
          <p:cNvPr id="19" name="Picture 18" descr="posi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294" y="4033061"/>
            <a:ext cx="518677" cy="518677"/>
          </a:xfrm>
          <a:prstGeom prst="rect">
            <a:avLst/>
          </a:prstGeom>
        </p:spPr>
      </p:pic>
      <p:pic>
        <p:nvPicPr>
          <p:cNvPr id="20" name="Picture 19" descr="moBILE.jpg"/>
          <p:cNvPicPr>
            <a:picLocks noChangeAspect="1"/>
          </p:cNvPicPr>
          <p:nvPr/>
        </p:nvPicPr>
        <p:blipFill>
          <a:blip r:embed="rId4"/>
          <a:srcRect l="34369" t="20518" r="34084" b="27673"/>
          <a:stretch>
            <a:fillRect/>
          </a:stretch>
        </p:blipFill>
        <p:spPr>
          <a:xfrm>
            <a:off x="4674525" y="5213883"/>
            <a:ext cx="216130" cy="383346"/>
          </a:xfrm>
          <a:prstGeom prst="rect">
            <a:avLst/>
          </a:prstGeom>
        </p:spPr>
      </p:pic>
      <p:pic>
        <p:nvPicPr>
          <p:cNvPr id="24" name="Picture 23" descr="Email.jpg"/>
          <p:cNvPicPr>
            <a:picLocks noChangeAspect="1"/>
          </p:cNvPicPr>
          <p:nvPr/>
        </p:nvPicPr>
        <p:blipFill>
          <a:blip r:embed="rId5"/>
          <a:srcRect l="16660" t="16396" r="16789" b="25406"/>
          <a:stretch>
            <a:fillRect/>
          </a:stretch>
        </p:blipFill>
        <p:spPr>
          <a:xfrm>
            <a:off x="4541522" y="4666212"/>
            <a:ext cx="448886" cy="423948"/>
          </a:xfrm>
          <a:prstGeom prst="rect">
            <a:avLst/>
          </a:prstGeom>
        </p:spPr>
      </p:pic>
      <p:pic>
        <p:nvPicPr>
          <p:cNvPr id="25" name="Picture 24" descr="posi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269" y="4060770"/>
            <a:ext cx="518677" cy="518677"/>
          </a:xfrm>
          <a:prstGeom prst="rect">
            <a:avLst/>
          </a:prstGeom>
        </p:spPr>
      </p:pic>
      <p:pic>
        <p:nvPicPr>
          <p:cNvPr id="26" name="Picture 25" descr="moBILE.jpg"/>
          <p:cNvPicPr>
            <a:picLocks noChangeAspect="1"/>
          </p:cNvPicPr>
          <p:nvPr/>
        </p:nvPicPr>
        <p:blipFill>
          <a:blip r:embed="rId4"/>
          <a:srcRect l="34369" t="20518" r="34084" b="27673"/>
          <a:stretch>
            <a:fillRect/>
          </a:stretch>
        </p:blipFill>
        <p:spPr>
          <a:xfrm>
            <a:off x="7933114" y="5205570"/>
            <a:ext cx="216130" cy="383346"/>
          </a:xfrm>
          <a:prstGeom prst="rect">
            <a:avLst/>
          </a:prstGeom>
        </p:spPr>
      </p:pic>
      <p:pic>
        <p:nvPicPr>
          <p:cNvPr id="27" name="Picture 26" descr="Email.jpg"/>
          <p:cNvPicPr>
            <a:picLocks noChangeAspect="1"/>
          </p:cNvPicPr>
          <p:nvPr/>
        </p:nvPicPr>
        <p:blipFill>
          <a:blip r:embed="rId5"/>
          <a:srcRect l="16660" t="16396" r="16789" b="25406"/>
          <a:stretch>
            <a:fillRect/>
          </a:stretch>
        </p:blipFill>
        <p:spPr>
          <a:xfrm>
            <a:off x="7800111" y="4657899"/>
            <a:ext cx="448886" cy="423948"/>
          </a:xfrm>
          <a:prstGeom prst="rect">
            <a:avLst/>
          </a:prstGeom>
        </p:spPr>
      </p:pic>
      <p:pic>
        <p:nvPicPr>
          <p:cNvPr id="28" name="Picture 27" descr="posi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858" y="4052457"/>
            <a:ext cx="518677" cy="518677"/>
          </a:xfrm>
          <a:prstGeom prst="rect">
            <a:avLst/>
          </a:prstGeom>
        </p:spPr>
      </p:pic>
      <p:pic>
        <p:nvPicPr>
          <p:cNvPr id="30" name="Picture Placeholder 29" descr="D M Joshi - Photo.png"/>
          <p:cNvPicPr>
            <a:picLocks noGrp="1" noChangeAspect="1"/>
          </p:cNvPicPr>
          <p:nvPr>
            <p:ph type="pic" sz="quarter" idx="28"/>
          </p:nvPr>
        </p:nvPicPr>
        <p:blipFill>
          <a:blip r:embed="rId7"/>
          <a:srcRect t="4296" b="4296"/>
          <a:stretch>
            <a:fillRect/>
          </a:stretch>
        </p:blipFill>
        <p:spPr/>
      </p:pic>
      <p:pic>
        <p:nvPicPr>
          <p:cNvPr id="37" name="Picture Placeholder 36" descr="Ramesh 1.png"/>
          <p:cNvPicPr>
            <a:picLocks noGrp="1" noChangeAspect="1"/>
          </p:cNvPicPr>
          <p:nvPr>
            <p:ph type="pic" sz="quarter" idx="26"/>
          </p:nvPr>
        </p:nvPicPr>
        <p:blipFill>
          <a:blip r:embed="rId8"/>
          <a:srcRect t="16609" b="16609"/>
          <a:stretch>
            <a:fillRect/>
          </a:stretch>
        </p:blipFill>
        <p:spPr/>
      </p:pic>
      <p:pic>
        <p:nvPicPr>
          <p:cNvPr id="39" name="Picture Placeholder 38" descr="sameer 3.png"/>
          <p:cNvPicPr>
            <a:picLocks noGrp="1" noChangeAspect="1"/>
          </p:cNvPicPr>
          <p:nvPr>
            <p:ph type="pic" sz="quarter" idx="27"/>
          </p:nvPr>
        </p:nvPicPr>
        <p:blipFill>
          <a:blip r:embed="rId9"/>
          <a:srcRect t="11776" b="117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3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8259387" y="4003568"/>
            <a:ext cx="1969450" cy="369332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Vishwesh Natu</a:t>
            </a:r>
            <a:endParaRPr lang="en-US" sz="21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994153" y="4325193"/>
            <a:ext cx="2499904" cy="298608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Director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093535" y="3978629"/>
            <a:ext cx="2023952" cy="369332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Prashant Rasne</a:t>
            </a:r>
            <a:endParaRPr lang="en-US" sz="21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855553" y="4300254"/>
            <a:ext cx="2499904" cy="298608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Director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270112" y="3978629"/>
            <a:ext cx="1493358" cy="369332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Praful Patil</a:t>
            </a:r>
            <a:endParaRPr lang="en-US" sz="21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66831" y="4283628"/>
            <a:ext cx="2499904" cy="298608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Director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678E092C-8CFB-E849-A9FF-0FCA675C83A8}"/>
              </a:ext>
            </a:extLst>
          </p:cNvPr>
          <p:cNvSpPr>
            <a:spLocks/>
          </p:cNvSpPr>
          <p:nvPr/>
        </p:nvSpPr>
        <p:spPr bwMode="auto">
          <a:xfrm>
            <a:off x="4767368" y="445905"/>
            <a:ext cx="26866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THE </a:t>
            </a:r>
            <a:r>
              <a:rPr lang="en-US" sz="4000" b="1" spc="150" dirty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TEAM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16803" y="4712964"/>
            <a:ext cx="196215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hlinkClick r:id="rId3"/>
              </a:rPr>
              <a:t>solutions@dexterityindia.in</a:t>
            </a:r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r>
              <a:rPr lang="en-IN" sz="1100" dirty="0" smtClean="0"/>
              <a:t>7350001088</a:t>
            </a:r>
          </a:p>
          <a:p>
            <a:endParaRPr lang="en-IN" sz="1100" dirty="0" smtClean="0"/>
          </a:p>
          <a:p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5219699" y="4702227"/>
            <a:ext cx="204787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hlinkClick r:id="rId4"/>
              </a:rPr>
              <a:t>prashant@dexterityindia.in</a:t>
            </a:r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r>
              <a:rPr lang="en-IN" sz="1100" dirty="0" smtClean="0"/>
              <a:t>7350001088</a:t>
            </a:r>
          </a:p>
          <a:p>
            <a:endParaRPr lang="en-IN" sz="1100" dirty="0" smtClean="0"/>
          </a:p>
          <a:p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235318" y="4684389"/>
            <a:ext cx="20574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hlinkClick r:id="rId4"/>
              </a:rPr>
              <a:t>vishwesh@dexterityindia.in</a:t>
            </a:r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endParaRPr lang="en-IN" sz="1100" dirty="0" smtClean="0"/>
          </a:p>
          <a:p>
            <a:pPr algn="ctr"/>
            <a:r>
              <a:rPr lang="en-IN" sz="1100" dirty="0" smtClean="0"/>
              <a:t>7350001088</a:t>
            </a:r>
          </a:p>
          <a:p>
            <a:endParaRPr lang="en-IN" sz="1100" dirty="0" smtClean="0"/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6" name="Picture 15" descr="moBILE.jpg"/>
          <p:cNvPicPr>
            <a:picLocks noChangeAspect="1"/>
          </p:cNvPicPr>
          <p:nvPr/>
        </p:nvPicPr>
        <p:blipFill>
          <a:blip r:embed="rId5"/>
          <a:srcRect l="34369" t="20518" r="34084" b="27673"/>
          <a:stretch>
            <a:fillRect/>
          </a:stretch>
        </p:blipFill>
        <p:spPr>
          <a:xfrm>
            <a:off x="1795550" y="5186174"/>
            <a:ext cx="216130" cy="383346"/>
          </a:xfrm>
          <a:prstGeom prst="rect">
            <a:avLst/>
          </a:prstGeom>
        </p:spPr>
      </p:pic>
      <p:pic>
        <p:nvPicPr>
          <p:cNvPr id="17" name="Picture 16" descr="Email.jpg"/>
          <p:cNvPicPr>
            <a:picLocks noChangeAspect="1"/>
          </p:cNvPicPr>
          <p:nvPr/>
        </p:nvPicPr>
        <p:blipFill>
          <a:blip r:embed="rId6"/>
          <a:srcRect l="16660" t="16396" r="16789" b="25406"/>
          <a:stretch>
            <a:fillRect/>
          </a:stretch>
        </p:blipFill>
        <p:spPr>
          <a:xfrm>
            <a:off x="1662547" y="4638503"/>
            <a:ext cx="448886" cy="423948"/>
          </a:xfrm>
          <a:prstGeom prst="rect">
            <a:avLst/>
          </a:prstGeom>
        </p:spPr>
      </p:pic>
      <p:pic>
        <p:nvPicPr>
          <p:cNvPr id="18" name="Picture 17" descr="posi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294" y="4033061"/>
            <a:ext cx="518677" cy="518677"/>
          </a:xfrm>
          <a:prstGeom prst="rect">
            <a:avLst/>
          </a:prstGeom>
        </p:spPr>
      </p:pic>
      <p:pic>
        <p:nvPicPr>
          <p:cNvPr id="19" name="Picture 18" descr="moBILE.jpg"/>
          <p:cNvPicPr>
            <a:picLocks noChangeAspect="1"/>
          </p:cNvPicPr>
          <p:nvPr/>
        </p:nvPicPr>
        <p:blipFill>
          <a:blip r:embed="rId5"/>
          <a:srcRect l="34369" t="20518" r="34084" b="27673"/>
          <a:stretch>
            <a:fillRect/>
          </a:stretch>
        </p:blipFill>
        <p:spPr>
          <a:xfrm>
            <a:off x="4691153" y="5205572"/>
            <a:ext cx="216130" cy="383346"/>
          </a:xfrm>
          <a:prstGeom prst="rect">
            <a:avLst/>
          </a:prstGeom>
        </p:spPr>
      </p:pic>
      <p:pic>
        <p:nvPicPr>
          <p:cNvPr id="20" name="Picture 19" descr="Email.jpg"/>
          <p:cNvPicPr>
            <a:picLocks noChangeAspect="1"/>
          </p:cNvPicPr>
          <p:nvPr/>
        </p:nvPicPr>
        <p:blipFill>
          <a:blip r:embed="rId6"/>
          <a:srcRect l="16660" t="16396" r="16789" b="25406"/>
          <a:stretch>
            <a:fillRect/>
          </a:stretch>
        </p:blipFill>
        <p:spPr>
          <a:xfrm>
            <a:off x="4558150" y="4657901"/>
            <a:ext cx="448886" cy="423948"/>
          </a:xfrm>
          <a:prstGeom prst="rect">
            <a:avLst/>
          </a:prstGeom>
        </p:spPr>
      </p:pic>
      <p:pic>
        <p:nvPicPr>
          <p:cNvPr id="24" name="Picture 23" descr="posi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271" y="4060772"/>
            <a:ext cx="518677" cy="518677"/>
          </a:xfrm>
          <a:prstGeom prst="rect">
            <a:avLst/>
          </a:prstGeom>
        </p:spPr>
      </p:pic>
      <p:pic>
        <p:nvPicPr>
          <p:cNvPr id="25" name="Picture 24" descr="moBILE.jpg"/>
          <p:cNvPicPr>
            <a:picLocks noChangeAspect="1"/>
          </p:cNvPicPr>
          <p:nvPr/>
        </p:nvPicPr>
        <p:blipFill>
          <a:blip r:embed="rId5"/>
          <a:srcRect l="34369" t="20518" r="34084" b="27673"/>
          <a:stretch>
            <a:fillRect/>
          </a:stretch>
        </p:blipFill>
        <p:spPr>
          <a:xfrm>
            <a:off x="7935888" y="5183405"/>
            <a:ext cx="216130" cy="383346"/>
          </a:xfrm>
          <a:prstGeom prst="rect">
            <a:avLst/>
          </a:prstGeom>
        </p:spPr>
      </p:pic>
      <p:pic>
        <p:nvPicPr>
          <p:cNvPr id="26" name="Picture 25" descr="Email.jpg"/>
          <p:cNvPicPr>
            <a:picLocks noChangeAspect="1"/>
          </p:cNvPicPr>
          <p:nvPr/>
        </p:nvPicPr>
        <p:blipFill>
          <a:blip r:embed="rId6"/>
          <a:srcRect l="16660" t="16396" r="16789" b="25406"/>
          <a:stretch>
            <a:fillRect/>
          </a:stretch>
        </p:blipFill>
        <p:spPr>
          <a:xfrm>
            <a:off x="7802885" y="4635734"/>
            <a:ext cx="448886" cy="423948"/>
          </a:xfrm>
          <a:prstGeom prst="rect">
            <a:avLst/>
          </a:prstGeom>
        </p:spPr>
      </p:pic>
      <p:pic>
        <p:nvPicPr>
          <p:cNvPr id="27" name="Picture 26" descr="posi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380" y="4038605"/>
            <a:ext cx="518677" cy="518677"/>
          </a:xfrm>
          <a:prstGeom prst="rect">
            <a:avLst/>
          </a:prstGeom>
        </p:spPr>
      </p:pic>
      <p:pic>
        <p:nvPicPr>
          <p:cNvPr id="31" name="Picture Placeholder 30" descr="Praful 2.png"/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 t="7439" b="7439"/>
          <a:stretch>
            <a:fillRect/>
          </a:stretch>
        </p:blipFill>
        <p:spPr/>
      </p:pic>
      <p:pic>
        <p:nvPicPr>
          <p:cNvPr id="33" name="Picture Placeholder 32" descr="Prashant 2.png"/>
          <p:cNvPicPr>
            <a:picLocks noGrp="1" noChangeAspect="1"/>
          </p:cNvPicPr>
          <p:nvPr>
            <p:ph type="pic" sz="quarter" idx="27"/>
          </p:nvPr>
        </p:nvPicPr>
        <p:blipFill>
          <a:blip r:embed="rId9"/>
          <a:srcRect t="13546" b="13546"/>
          <a:stretch>
            <a:fillRect/>
          </a:stretch>
        </p:blipFill>
        <p:spPr/>
      </p:pic>
      <p:pic>
        <p:nvPicPr>
          <p:cNvPr id="36" name="Picture Placeholder 35" descr="Vishwesh 1.png"/>
          <p:cNvPicPr>
            <a:picLocks noGrp="1" noChangeAspect="1"/>
          </p:cNvPicPr>
          <p:nvPr>
            <p:ph type="pic" sz="quarter" idx="26"/>
          </p:nvPr>
        </p:nvPicPr>
        <p:blipFill>
          <a:blip r:embed="rId10"/>
          <a:srcRect t="6730" b="67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3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/>
        </p:nvSpPr>
        <p:spPr>
          <a:xfrm>
            <a:off x="2827960" y="739645"/>
            <a:ext cx="6536081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KEYS </a:t>
            </a:r>
            <a:r>
              <a:rPr lang="en-US" sz="40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-US" sz="4000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SUCCESS</a:t>
            </a:r>
            <a:endParaRPr dirty="0"/>
          </a:p>
        </p:txBody>
      </p:sp>
      <p:sp>
        <p:nvSpPr>
          <p:cNvPr id="234" name="Google Shape;234;p30"/>
          <p:cNvSpPr/>
          <p:nvPr/>
        </p:nvSpPr>
        <p:spPr>
          <a:xfrm>
            <a:off x="789709" y="4641242"/>
            <a:ext cx="935328" cy="935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789709" y="3699548"/>
            <a:ext cx="935328" cy="9353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789709" y="2764220"/>
            <a:ext cx="935328" cy="935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89709" y="1828892"/>
            <a:ext cx="935328" cy="935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1937006" y="3777377"/>
            <a:ext cx="8911101" cy="77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7F7F7F"/>
              </a:buClr>
              <a:buSzPts val="1200"/>
            </a:pPr>
            <a:endParaRPr lang="en-US" sz="1100" dirty="0" smtClean="0">
              <a:solidFill>
                <a:srgbClr val="002060"/>
              </a:solidFill>
            </a:endParaRPr>
          </a:p>
          <a:p>
            <a:pPr lvl="0">
              <a:lnSpc>
                <a:spcPct val="115000"/>
              </a:lnSpc>
              <a:buClr>
                <a:srgbClr val="7F7F7F"/>
              </a:buClr>
              <a:buSzPts val="1200"/>
            </a:pPr>
            <a:r>
              <a:rPr lang="en-US" sz="2000" dirty="0" smtClean="0">
                <a:solidFill>
                  <a:srgbClr val="002060"/>
                </a:solidFill>
              </a:rPr>
              <a:t>Specialized team for Sales, Service &amp; Development</a:t>
            </a:r>
            <a:endParaRPr sz="20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1937007" y="2842049"/>
            <a:ext cx="8911102" cy="77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no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Right Solution approach due to exposure to variety of all types of Industrial Segments (Mfg/Trading/service), served by us till the date</a:t>
            </a:r>
          </a:p>
        </p:txBody>
      </p:sp>
      <p:sp>
        <p:nvSpPr>
          <p:cNvPr id="241" name="Google Shape;241;p30"/>
          <p:cNvSpPr txBox="1"/>
          <p:nvPr/>
        </p:nvSpPr>
        <p:spPr>
          <a:xfrm>
            <a:off x="1937006" y="1902617"/>
            <a:ext cx="9163419" cy="78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7F7F7F"/>
              </a:buClr>
              <a:buSzPts val="1200"/>
            </a:pPr>
            <a:endParaRPr lang="en-US" sz="1000" dirty="0" smtClean="0">
              <a:solidFill>
                <a:srgbClr val="002060"/>
              </a:solidFill>
            </a:endParaRPr>
          </a:p>
          <a:p>
            <a:pPr lvl="0">
              <a:lnSpc>
                <a:spcPct val="115000"/>
              </a:lnSpc>
              <a:buClr>
                <a:srgbClr val="7F7F7F"/>
              </a:buClr>
              <a:buSzPts val="1200"/>
            </a:pPr>
            <a:r>
              <a:rPr lang="en-US" sz="2000" dirty="0" smtClean="0">
                <a:solidFill>
                  <a:srgbClr val="002060"/>
                </a:solidFill>
              </a:rPr>
              <a:t>Team with 200+ years of Combined Experience</a:t>
            </a:r>
            <a:endParaRPr sz="20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49" y="4853807"/>
            <a:ext cx="543348" cy="54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408" y="2942919"/>
            <a:ext cx="577930" cy="57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3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836" y="2066744"/>
            <a:ext cx="473489" cy="46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76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3305" y="3951013"/>
            <a:ext cx="427047" cy="42704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9;p30"/>
          <p:cNvSpPr txBox="1"/>
          <p:nvPr/>
        </p:nvSpPr>
        <p:spPr>
          <a:xfrm>
            <a:off x="1984631" y="4748927"/>
            <a:ext cx="8911101" cy="77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7F7F7F"/>
              </a:buClr>
              <a:buSzPts val="1200"/>
            </a:pPr>
            <a:endParaRPr lang="en-US" sz="1050" dirty="0" smtClean="0">
              <a:solidFill>
                <a:srgbClr val="002060"/>
              </a:solidFill>
            </a:endParaRPr>
          </a:p>
          <a:p>
            <a:pPr lvl="0">
              <a:lnSpc>
                <a:spcPct val="115000"/>
              </a:lnSpc>
              <a:buClr>
                <a:srgbClr val="7F7F7F"/>
              </a:buClr>
              <a:buSzPts val="1200"/>
            </a:pPr>
            <a:r>
              <a:rPr lang="en-US" sz="2000" dirty="0" smtClean="0">
                <a:solidFill>
                  <a:srgbClr val="002060"/>
                </a:solidFill>
              </a:rPr>
              <a:t>Marketing Strategies aimed to build a solid base of loyal customers.</a:t>
            </a:r>
            <a:endParaRPr sz="20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4127176" y="371857"/>
            <a:ext cx="3942746" cy="687368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Solutions for </a:t>
            </a:r>
            <a:r>
              <a:rPr lang="en-US" sz="3600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Tally</a:t>
            </a:r>
            <a:endParaRPr lang="en-US" sz="33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98266" y="4380765"/>
            <a:ext cx="1193596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Project ERP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7542978" y="4683164"/>
            <a:ext cx="3816840" cy="128141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Very useful solution for organizations involved in Projects</a:t>
            </a:r>
          </a:p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Provides better visibility of Profit &amp; Loss of each project. </a:t>
            </a:r>
            <a:endParaRPr lang="en-US" sz="14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8266" y="1778242"/>
            <a:ext cx="2912016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Material Requirement Planning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7542978" y="2080641"/>
            <a:ext cx="3816840" cy="7171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Useful for Manufacturing Industry</a:t>
            </a:r>
          </a:p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Handles Multi BOM level to generate MRP</a:t>
            </a:r>
            <a:endParaRPr lang="en-US" sz="14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98265" y="3067781"/>
            <a:ext cx="1167948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LR Solution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7542978" y="3370179"/>
            <a:ext cx="3816840" cy="99928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Solution for Transport Industry</a:t>
            </a:r>
          </a:p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Tracks each LR and its billing and related reporting</a:t>
            </a:r>
            <a:endParaRPr lang="en-US" sz="14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31583" y="4380765"/>
            <a:ext cx="2416687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Housing Society Solution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1776296" y="4683164"/>
            <a:ext cx="3816840" cy="7171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Useful for Co-Operative Societies</a:t>
            </a:r>
          </a:p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Auto Billing Solution</a:t>
            </a:r>
            <a:endParaRPr lang="en-US" sz="14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31583" y="1778242"/>
            <a:ext cx="2419893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Paperless Office Solution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1776296" y="2080641"/>
            <a:ext cx="3816840" cy="68746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Document Tracking Solution for Tally.</a:t>
            </a:r>
          </a:p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Highest Selling Product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831584" y="3067781"/>
            <a:ext cx="2477730" cy="276999"/>
          </a:xfrm>
          <a:prstGeom prst="rect">
            <a:avLst/>
          </a:prstGeom>
          <a:noFill/>
        </p:spPr>
        <p:txBody>
          <a:bodyPr wrap="none" lIns="45720" tIns="22860" rIns="45720" bIns="22860" rtlCol="0" anchor="ctr" anchorCtr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Montserrat Bold" charset="0"/>
                <a:ea typeface="Montserrat Bold" charset="0"/>
                <a:cs typeface="Montserrat Bold" charset="0"/>
              </a:rPr>
              <a:t>DMS Integration with Tally</a:t>
            </a:r>
            <a:endParaRPr lang="en-US" sz="1500" b="1" dirty="0">
              <a:solidFill>
                <a:srgbClr val="002060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1776296" y="3370179"/>
            <a:ext cx="3816840" cy="7171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Solution for Automobile Industry</a:t>
            </a:r>
          </a:p>
          <a:p>
            <a:pPr algn="l">
              <a:lnSpc>
                <a:spcPts val="2150"/>
              </a:lnSpc>
            </a:pPr>
            <a:r>
              <a:rPr lang="en-US" sz="14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Ready for Maruti /  Jeep /  Fiat etc…</a:t>
            </a:r>
            <a:endParaRPr lang="en-US" sz="14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92007" y="2991906"/>
            <a:ext cx="505908" cy="996427"/>
          </a:xfrm>
          <a:prstGeom prst="rect">
            <a:avLst/>
          </a:prstGeom>
          <a:noFill/>
        </p:spPr>
        <p:txBody>
          <a:bodyPr wrap="none" lIns="45720" tIns="320040" rIns="45720" bIns="2286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800" dirty="0" smtClean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endParaRPr lang="en-US" sz="5800" dirty="0">
              <a:solidFill>
                <a:schemeClr val="accent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92007" y="1690906"/>
            <a:ext cx="505908" cy="996427"/>
          </a:xfrm>
          <a:prstGeom prst="rect">
            <a:avLst/>
          </a:prstGeom>
          <a:noFill/>
        </p:spPr>
        <p:txBody>
          <a:bodyPr wrap="none" lIns="45720" tIns="320040" rIns="45720" bIns="2286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800" dirty="0" smtClean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  <a:endParaRPr lang="en-US" sz="5800" dirty="0">
              <a:solidFill>
                <a:schemeClr val="accent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2" name="Picture 21" descr="paperless image 1.png"/>
          <p:cNvPicPr>
            <a:picLocks noChangeAspect="1"/>
          </p:cNvPicPr>
          <p:nvPr/>
        </p:nvPicPr>
        <p:blipFill>
          <a:blip r:embed="rId3"/>
          <a:srcRect l="24815" t="16477" r="14175" b="20597"/>
          <a:stretch>
            <a:fillRect/>
          </a:stretch>
        </p:blipFill>
        <p:spPr>
          <a:xfrm>
            <a:off x="737551" y="1845418"/>
            <a:ext cx="791985" cy="881149"/>
          </a:xfrm>
          <a:prstGeom prst="rect">
            <a:avLst/>
          </a:prstGeom>
        </p:spPr>
      </p:pic>
      <p:pic>
        <p:nvPicPr>
          <p:cNvPr id="23" name="Picture 22" descr="DMS Integration.png"/>
          <p:cNvPicPr>
            <a:picLocks noChangeAspect="1"/>
          </p:cNvPicPr>
          <p:nvPr/>
        </p:nvPicPr>
        <p:blipFill>
          <a:blip r:embed="rId4"/>
          <a:srcRect t="11406" b="7139"/>
          <a:stretch>
            <a:fillRect/>
          </a:stretch>
        </p:blipFill>
        <p:spPr>
          <a:xfrm>
            <a:off x="615142" y="3066069"/>
            <a:ext cx="1124209" cy="915719"/>
          </a:xfrm>
          <a:prstGeom prst="rect">
            <a:avLst/>
          </a:prstGeom>
        </p:spPr>
      </p:pic>
      <p:pic>
        <p:nvPicPr>
          <p:cNvPr id="24" name="Picture 23" descr="Housing Societ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28" y="4414057"/>
            <a:ext cx="1012760" cy="1012760"/>
          </a:xfrm>
          <a:prstGeom prst="rect">
            <a:avLst/>
          </a:prstGeom>
        </p:spPr>
      </p:pic>
      <p:pic>
        <p:nvPicPr>
          <p:cNvPr id="25" name="Picture 24" descr="MRP.png"/>
          <p:cNvPicPr>
            <a:picLocks noChangeAspect="1"/>
          </p:cNvPicPr>
          <p:nvPr/>
        </p:nvPicPr>
        <p:blipFill>
          <a:blip r:embed="rId6"/>
          <a:srcRect l="14872" t="8398" r="2775" b="4144"/>
          <a:stretch>
            <a:fillRect/>
          </a:stretch>
        </p:blipFill>
        <p:spPr>
          <a:xfrm>
            <a:off x="6325984" y="1751939"/>
            <a:ext cx="1105593" cy="1174134"/>
          </a:xfrm>
          <a:prstGeom prst="rect">
            <a:avLst/>
          </a:prstGeom>
        </p:spPr>
      </p:pic>
      <p:pic>
        <p:nvPicPr>
          <p:cNvPr id="26" name="Picture 25" descr="LR.png"/>
          <p:cNvPicPr>
            <a:picLocks noChangeAspect="1"/>
          </p:cNvPicPr>
          <p:nvPr/>
        </p:nvPicPr>
        <p:blipFill>
          <a:blip r:embed="rId7"/>
          <a:srcRect l="17556" t="22502" r="18074" b="27339"/>
          <a:stretch>
            <a:fillRect/>
          </a:stretch>
        </p:blipFill>
        <p:spPr>
          <a:xfrm>
            <a:off x="6176356" y="3034138"/>
            <a:ext cx="1280160" cy="997528"/>
          </a:xfrm>
          <a:prstGeom prst="rect">
            <a:avLst/>
          </a:prstGeom>
        </p:spPr>
      </p:pic>
      <p:pic>
        <p:nvPicPr>
          <p:cNvPr id="27" name="Picture 26" descr="Project ERP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732" y="4282433"/>
            <a:ext cx="1145771" cy="11457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24300" y="6486891"/>
            <a:ext cx="4400550" cy="23083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algn="ctr"/>
            <a:r>
              <a:rPr lang="en-US" sz="1200" b="1" spc="300" dirty="0" smtClean="0">
                <a:solidFill>
                  <a:srgbClr val="002060"/>
                </a:solidFill>
                <a:latin typeface="Montserrat" charset="0"/>
                <a:ea typeface="Montserrat" charset="0"/>
                <a:cs typeface="Montserrat" charset="0"/>
              </a:rPr>
              <a:t>www.dexterityindia.com</a:t>
            </a:r>
            <a:endParaRPr lang="en-US" sz="2000" b="1" spc="300" dirty="0">
              <a:solidFill>
                <a:srgbClr val="00206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39498" y="6010105"/>
            <a:ext cx="372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And Many </a:t>
            </a:r>
            <a:r>
              <a:rPr lang="en-US" b="1" spc="150" dirty="0" err="1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Many</a:t>
            </a:r>
            <a:r>
              <a:rPr lang="en-US" b="1" spc="150" dirty="0" smtClean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 More…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f89987290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0306FE-3C13-447E-86EE-A14EA9341C8A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16c05727-aa75-4e4a-9b5f-8a80a1165891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tf89987290</Template>
  <TotalTime>0</TotalTime>
  <Words>668</Words>
  <Application>Microsoft Office PowerPoint</Application>
  <PresentationFormat>Custom</PresentationFormat>
  <Paragraphs>183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tf89987290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2019-12-16T10:10:49Z</dcterms:created>
  <dcterms:modified xsi:type="dcterms:W3CDTF">2021-02-01T11:51:38Z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